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emf" ContentType="image/x-emf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>
  <p:sldMasterIdLst>
    <p:sldMasterId id="2147483648" r:id="rId1"/>
  </p:sldMasterIdLst>
  <p:notesMasterIdLst>
    <p:notesMasterId r:id="rId12"/>
  </p:notesMasterIdLst>
  <p:sldIdLst>
    <p:sldId id="360" r:id="rId3"/>
    <p:sldId id="1206" r:id="rId4"/>
    <p:sldId id="1304" r:id="rId5"/>
    <p:sldId id="1339" r:id="rId6"/>
    <p:sldId id="1341" r:id="rId7"/>
    <p:sldId id="1340" r:id="rId8"/>
    <p:sldId id="1309" r:id="rId9"/>
    <p:sldId id="1310" r:id="rId10"/>
    <p:sldId id="430" r:id="rId11"/>
    <p:sldId id="1360" r:id="rId13"/>
    <p:sldId id="1359" r:id="rId14"/>
    <p:sldId id="1363" r:id="rId15"/>
    <p:sldId id="1364" r:id="rId16"/>
    <p:sldId id="1361" r:id="rId17"/>
    <p:sldId id="1362" r:id="rId18"/>
    <p:sldId id="1078" r:id="rId19"/>
    <p:sldId id="1366" r:id="rId20"/>
    <p:sldId id="1367" r:id="rId21"/>
    <p:sldId id="1368" r:id="rId22"/>
    <p:sldId id="1370" r:id="rId23"/>
    <p:sldId id="1371" r:id="rId24"/>
    <p:sldId id="1372" r:id="rId25"/>
    <p:sldId id="1373" r:id="rId26"/>
    <p:sldId id="1369" r:id="rId27"/>
    <p:sldId id="1374" r:id="rId28"/>
    <p:sldId id="1375" r:id="rId29"/>
    <p:sldId id="1376" r:id="rId30"/>
    <p:sldId id="1378" r:id="rId31"/>
    <p:sldId id="1379" r:id="rId32"/>
    <p:sldId id="1380" r:id="rId33"/>
    <p:sldId id="1381" r:id="rId34"/>
    <p:sldId id="1400" r:id="rId35"/>
    <p:sldId id="1401" r:id="rId36"/>
  </p:sldIdLst>
  <p:sldSz cx="9144000" cy="5143500" type="screen16x9"/>
  <p:notesSz cx="6858000" cy="9144000"/>
  <p:custDataLst>
    <p:tags r:id="rId40"/>
  </p:custDataLst>
  <p:defaultTextStyle>
    <a:defPPr>
      <a:defRPr lang="en-US"/>
    </a:defPPr>
    <a:lvl1pPr algn="l" defTabSz="1088390" rtl="0" eaLnBrk="0" fontAlgn="base" hangingPunct="0">
      <a:spcBef>
        <a:spcPct val="0"/>
      </a:spcBef>
      <a:spcAft>
        <a:spcPct val="0"/>
      </a:spcAft>
      <a:defRPr sz="10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1pPr>
    <a:lvl2pPr marL="287020" algn="l" defTabSz="1088390" rtl="0" eaLnBrk="0" fontAlgn="base" hangingPunct="0">
      <a:spcBef>
        <a:spcPct val="0"/>
      </a:spcBef>
      <a:spcAft>
        <a:spcPct val="0"/>
      </a:spcAft>
      <a:defRPr sz="10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2pPr>
    <a:lvl3pPr marL="574040" algn="l" defTabSz="1088390" rtl="0" eaLnBrk="0" fontAlgn="base" hangingPunct="0">
      <a:spcBef>
        <a:spcPct val="0"/>
      </a:spcBef>
      <a:spcAft>
        <a:spcPct val="0"/>
      </a:spcAft>
      <a:defRPr sz="10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3pPr>
    <a:lvl4pPr marL="861060" algn="l" defTabSz="1088390" rtl="0" eaLnBrk="0" fontAlgn="base" hangingPunct="0">
      <a:spcBef>
        <a:spcPct val="0"/>
      </a:spcBef>
      <a:spcAft>
        <a:spcPct val="0"/>
      </a:spcAft>
      <a:defRPr sz="10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4pPr>
    <a:lvl5pPr marL="1148080" algn="l" defTabSz="1088390" rtl="0" eaLnBrk="0" fontAlgn="base" hangingPunct="0">
      <a:spcBef>
        <a:spcPct val="0"/>
      </a:spcBef>
      <a:spcAft>
        <a:spcPct val="0"/>
      </a:spcAft>
      <a:defRPr sz="10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5pPr>
    <a:lvl6pPr marL="1435100" algn="l" defTabSz="574040" rtl="0" eaLnBrk="1" latinLnBrk="0" hangingPunct="1">
      <a:defRPr sz="10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6pPr>
    <a:lvl7pPr marL="1722120" algn="l" defTabSz="574040" rtl="0" eaLnBrk="1" latinLnBrk="0" hangingPunct="1">
      <a:defRPr sz="10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7pPr>
    <a:lvl8pPr marL="2009140" algn="l" defTabSz="574040" rtl="0" eaLnBrk="1" latinLnBrk="0" hangingPunct="1">
      <a:defRPr sz="10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8pPr>
    <a:lvl9pPr marL="2296160" algn="l" defTabSz="574040" rtl="0" eaLnBrk="1" latinLnBrk="0" hangingPunct="1">
      <a:defRPr sz="10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c76adc29-f919-4fa2-9def-2af590402a7a}">
          <p14:sldIdLst>
            <p14:sldId id="360"/>
            <p14:sldId id="1206"/>
            <p14:sldId id="1304"/>
            <p14:sldId id="1339"/>
            <p14:sldId id="1341"/>
            <p14:sldId id="1340"/>
            <p14:sldId id="1309"/>
            <p14:sldId id="1310"/>
            <p14:sldId id="430"/>
            <p14:sldId id="1360"/>
            <p14:sldId id="1359"/>
            <p14:sldId id="1363"/>
            <p14:sldId id="1364"/>
            <p14:sldId id="1361"/>
            <p14:sldId id="1362"/>
            <p14:sldId id="1078"/>
            <p14:sldId id="1366"/>
            <p14:sldId id="1367"/>
            <p14:sldId id="1368"/>
            <p14:sldId id="1370"/>
            <p14:sldId id="1371"/>
            <p14:sldId id="1372"/>
            <p14:sldId id="1373"/>
            <p14:sldId id="1369"/>
            <p14:sldId id="1374"/>
            <p14:sldId id="1375"/>
            <p14:sldId id="1376"/>
            <p14:sldId id="1378"/>
            <p14:sldId id="1379"/>
            <p14:sldId id="1380"/>
            <p14:sldId id="1381"/>
          </p14:sldIdLst>
        </p14:section>
        <p14:section name="Coursework" id="{f72c8c57-1e78-4524-9efb-b75a462a7126}">
          <p14:sldIdLst>
            <p14:sldId id="1400"/>
            <p14:sldId id="14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4660"/>
  </p:normalViewPr>
  <p:slideViewPr>
    <p:cSldViewPr showGuides="1">
      <p:cViewPr varScale="1">
        <p:scale>
          <a:sx n="139" d="100"/>
          <a:sy n="139" d="100"/>
        </p:scale>
        <p:origin x="618" y="144"/>
      </p:cViewPr>
      <p:guideLst>
        <p:guide orient="horz" pos="3072"/>
        <p:guide pos="4096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noProof="0">
                <a:sym typeface="Helvetica Neue" charset="0"/>
              </a:rPr>
              <a:t>Click to edit Template text styles</a:t>
            </a:r>
            <a:endParaRPr lang="en-US" altLang="en-US" noProof="0">
              <a:sym typeface="Helvetica Neue" charset="0"/>
            </a:endParaRPr>
          </a:p>
          <a:p>
            <a:pPr lvl="1"/>
            <a:r>
              <a:rPr lang="en-US" altLang="en-US" noProof="0">
                <a:sym typeface="Helvetica Neue" charset="0"/>
              </a:rPr>
              <a:t>Second level</a:t>
            </a:r>
            <a:endParaRPr lang="en-US" altLang="en-US" noProof="0">
              <a:sym typeface="Helvetica Neue" charset="0"/>
            </a:endParaRPr>
          </a:p>
          <a:p>
            <a:pPr lvl="2"/>
            <a:r>
              <a:rPr lang="en-US" altLang="en-US" noProof="0">
                <a:sym typeface="Helvetica Neue" charset="0"/>
              </a:rPr>
              <a:t>Third level</a:t>
            </a:r>
            <a:endParaRPr lang="en-US" altLang="en-US" noProof="0">
              <a:sym typeface="Helvetica Neue" charset="0"/>
            </a:endParaRPr>
          </a:p>
          <a:p>
            <a:pPr lvl="3"/>
            <a:r>
              <a:rPr lang="en-US" altLang="en-US" noProof="0">
                <a:sym typeface="Helvetica Neue" charset="0"/>
              </a:rPr>
              <a:t>Fourth level</a:t>
            </a:r>
            <a:endParaRPr lang="en-US" altLang="en-US" noProof="0">
              <a:sym typeface="Helvetica Neue" charset="0"/>
            </a:endParaRPr>
          </a:p>
          <a:p>
            <a:pPr lvl="4"/>
            <a:r>
              <a:rPr lang="en-US" altLang="en-US" noProof="0">
                <a:sym typeface="Helvetica Neue" charset="0"/>
              </a:rPr>
              <a:t>Fifth level</a:t>
            </a:r>
            <a:endParaRPr lang="en-US" altLang="en-US" noProof="0">
              <a:sym typeface="Helvetica Neu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28702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143510" algn="l" defTabSz="28702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287020" algn="l" defTabSz="28702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430530" algn="l" defTabSz="28702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574040" algn="l" defTabSz="28702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1435100" algn="l" defTabSz="574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22120" algn="l" defTabSz="574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09140" algn="l" defTabSz="574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296160" algn="l" defTabSz="5740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4387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4387" name="Notes Placeholder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181"/>
            <a:ext cx="6858000" cy="1790682"/>
          </a:xfrm>
        </p:spPr>
        <p:txBody>
          <a:bodyPr anchor="b"/>
          <a:lstStyle>
            <a:lvl1pPr algn="ctr">
              <a:defRPr sz="3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10"/>
            <a:ext cx="6858000" cy="1241505"/>
          </a:xfrm>
        </p:spPr>
        <p:txBody>
          <a:bodyPr/>
          <a:lstStyle>
            <a:lvl1pPr marL="0" indent="0" algn="ctr">
              <a:buNone/>
              <a:defRPr sz="1500"/>
            </a:lvl1pPr>
            <a:lvl2pPr marL="287020" indent="0" algn="ctr">
              <a:buNone/>
              <a:defRPr sz="1300"/>
            </a:lvl2pPr>
            <a:lvl3pPr marL="574040" indent="0" algn="ctr">
              <a:buNone/>
              <a:defRPr sz="1100"/>
            </a:lvl3pPr>
            <a:lvl4pPr marL="861060" indent="0" algn="ctr">
              <a:buNone/>
              <a:defRPr sz="1000"/>
            </a:lvl4pPr>
            <a:lvl5pPr marL="1148080" indent="0" algn="ctr">
              <a:buNone/>
              <a:defRPr sz="1000"/>
            </a:lvl5pPr>
            <a:lvl6pPr marL="1435100" indent="0" algn="ctr">
              <a:buNone/>
              <a:defRPr sz="1000"/>
            </a:lvl6pPr>
            <a:lvl7pPr marL="1722120" indent="0" algn="ctr">
              <a:buNone/>
              <a:defRPr sz="1000"/>
            </a:lvl7pPr>
            <a:lvl8pPr marL="2009140" indent="0" algn="ctr">
              <a:buNone/>
              <a:defRPr sz="1000"/>
            </a:lvl8pPr>
            <a:lvl9pPr marL="2296160" indent="0" algn="ctr">
              <a:buNone/>
              <a:defRPr sz="10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3DAB62-CA68-4EDA-BA41-2A297EAF2DA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9B9A85-956A-43B0-AE8E-73053FCA8F8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872" y="92925"/>
            <a:ext cx="2110755" cy="4675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8258" y="92925"/>
            <a:ext cx="6228457" cy="4675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9F36D1-830D-49B3-B03B-B1E77C9DACD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DD3926D-E4CB-48AB-B64D-B1DADDB89D3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63" y="1282527"/>
            <a:ext cx="7887146" cy="2138939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963" y="3442394"/>
            <a:ext cx="7887146" cy="1125141"/>
          </a:xfrm>
        </p:spPr>
        <p:txBody>
          <a:bodyPr/>
          <a:lstStyle>
            <a:lvl1pPr marL="0" indent="0">
              <a:buNone/>
              <a:defRPr sz="1500"/>
            </a:lvl1pPr>
            <a:lvl2pPr marL="287020" indent="0">
              <a:buNone/>
              <a:defRPr sz="1300"/>
            </a:lvl2pPr>
            <a:lvl3pPr marL="574040" indent="0">
              <a:buNone/>
              <a:defRPr sz="1100"/>
            </a:lvl3pPr>
            <a:lvl4pPr marL="861060" indent="0">
              <a:buNone/>
              <a:defRPr sz="1000"/>
            </a:lvl4pPr>
            <a:lvl5pPr marL="1148080" indent="0">
              <a:buNone/>
              <a:defRPr sz="1000"/>
            </a:lvl5pPr>
            <a:lvl6pPr marL="1435100" indent="0">
              <a:buNone/>
              <a:defRPr sz="1000"/>
            </a:lvl6pPr>
            <a:lvl7pPr marL="1722120" indent="0">
              <a:buNone/>
              <a:defRPr sz="1000"/>
            </a:lvl7pPr>
            <a:lvl8pPr marL="2009140" indent="0">
              <a:buNone/>
              <a:defRPr sz="1000"/>
            </a:lvl8pPr>
            <a:lvl9pPr marL="229616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13FA88-8391-435E-B62E-199F819A951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8258" y="719119"/>
            <a:ext cx="4169048" cy="40493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4462" y="719119"/>
            <a:ext cx="4170164" cy="40493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1B25066-34F4-42CF-B24F-E9FA948E03B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44" y="273751"/>
            <a:ext cx="7887146" cy="994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543" y="1260760"/>
            <a:ext cx="3868787" cy="617823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7020" indent="0">
              <a:buNone/>
              <a:defRPr sz="1300" b="1"/>
            </a:lvl2pPr>
            <a:lvl3pPr marL="574040" indent="0">
              <a:buNone/>
              <a:defRPr sz="1100" b="1"/>
            </a:lvl3pPr>
            <a:lvl4pPr marL="861060" indent="0">
              <a:buNone/>
              <a:defRPr sz="1000" b="1"/>
            </a:lvl4pPr>
            <a:lvl5pPr marL="1148080" indent="0">
              <a:buNone/>
              <a:defRPr sz="1000" b="1"/>
            </a:lvl5pPr>
            <a:lvl6pPr marL="1435100" indent="0">
              <a:buNone/>
              <a:defRPr sz="1000" b="1"/>
            </a:lvl6pPr>
            <a:lvl7pPr marL="1722120" indent="0">
              <a:buNone/>
              <a:defRPr sz="1000" b="1"/>
            </a:lvl7pPr>
            <a:lvl8pPr marL="2009140" indent="0">
              <a:buNone/>
              <a:defRPr sz="1000" b="1"/>
            </a:lvl8pPr>
            <a:lvl9pPr marL="229616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43" y="1878583"/>
            <a:ext cx="3868787" cy="27634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8927" y="1260760"/>
            <a:ext cx="3887762" cy="617823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7020" indent="0">
              <a:buNone/>
              <a:defRPr sz="1300" b="1"/>
            </a:lvl2pPr>
            <a:lvl3pPr marL="574040" indent="0">
              <a:buNone/>
              <a:defRPr sz="1100" b="1"/>
            </a:lvl3pPr>
            <a:lvl4pPr marL="861060" indent="0">
              <a:buNone/>
              <a:defRPr sz="1000" b="1"/>
            </a:lvl4pPr>
            <a:lvl5pPr marL="1148080" indent="0">
              <a:buNone/>
              <a:defRPr sz="1000" b="1"/>
            </a:lvl5pPr>
            <a:lvl6pPr marL="1435100" indent="0">
              <a:buNone/>
              <a:defRPr sz="1000" b="1"/>
            </a:lvl6pPr>
            <a:lvl7pPr marL="1722120" indent="0">
              <a:buNone/>
              <a:defRPr sz="1000" b="1"/>
            </a:lvl7pPr>
            <a:lvl8pPr marL="2009140" indent="0">
              <a:buNone/>
              <a:defRPr sz="1000" b="1"/>
            </a:lvl8pPr>
            <a:lvl9pPr marL="2296160" indent="0">
              <a:buNone/>
              <a:defRPr sz="10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8927" y="1878583"/>
            <a:ext cx="3887762" cy="27634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829615-64C2-4E70-B6F0-587EDF6F36A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388D9A-F3ED-49A7-94CB-052571422B3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FB8C80-C3DE-40C2-BC33-CFC4B800E55E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43" y="343235"/>
            <a:ext cx="2949029" cy="1199648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63" y="740885"/>
            <a:ext cx="4628926" cy="3655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543" y="1542883"/>
            <a:ext cx="2949029" cy="2858895"/>
          </a:xfrm>
        </p:spPr>
        <p:txBody>
          <a:bodyPr/>
          <a:lstStyle>
            <a:lvl1pPr marL="0" indent="0">
              <a:buNone/>
              <a:defRPr sz="1000"/>
            </a:lvl1pPr>
            <a:lvl2pPr marL="287020" indent="0">
              <a:buNone/>
              <a:defRPr sz="900"/>
            </a:lvl2pPr>
            <a:lvl3pPr marL="574040" indent="0">
              <a:buNone/>
              <a:defRPr sz="800"/>
            </a:lvl3pPr>
            <a:lvl4pPr marL="861060" indent="0">
              <a:buNone/>
              <a:defRPr sz="600"/>
            </a:lvl4pPr>
            <a:lvl5pPr marL="1148080" indent="0">
              <a:buNone/>
              <a:defRPr sz="600"/>
            </a:lvl5pPr>
            <a:lvl6pPr marL="1435100" indent="0">
              <a:buNone/>
              <a:defRPr sz="600"/>
            </a:lvl6pPr>
            <a:lvl7pPr marL="1722120" indent="0">
              <a:buNone/>
              <a:defRPr sz="600"/>
            </a:lvl7pPr>
            <a:lvl8pPr marL="2009140" indent="0">
              <a:buNone/>
              <a:defRPr sz="600"/>
            </a:lvl8pPr>
            <a:lvl9pPr marL="22961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A67D129-584D-4264-8A84-BE01476C7CA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43" y="343235"/>
            <a:ext cx="2949029" cy="1199648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63" y="740885"/>
            <a:ext cx="4628926" cy="3655033"/>
          </a:xfrm>
        </p:spPr>
        <p:txBody>
          <a:bodyPr/>
          <a:lstStyle>
            <a:lvl1pPr marL="0" indent="0">
              <a:buNone/>
              <a:defRPr sz="2000"/>
            </a:lvl1pPr>
            <a:lvl2pPr marL="287020" indent="0">
              <a:buNone/>
              <a:defRPr sz="1800"/>
            </a:lvl2pPr>
            <a:lvl3pPr marL="574040" indent="0">
              <a:buNone/>
              <a:defRPr sz="1500"/>
            </a:lvl3pPr>
            <a:lvl4pPr marL="861060" indent="0">
              <a:buNone/>
              <a:defRPr sz="1300"/>
            </a:lvl4pPr>
            <a:lvl5pPr marL="1148080" indent="0">
              <a:buNone/>
              <a:defRPr sz="1300"/>
            </a:lvl5pPr>
            <a:lvl6pPr marL="1435100" indent="0">
              <a:buNone/>
              <a:defRPr sz="1300"/>
            </a:lvl6pPr>
            <a:lvl7pPr marL="1722120" indent="0">
              <a:buNone/>
              <a:defRPr sz="1300"/>
            </a:lvl7pPr>
            <a:lvl8pPr marL="2009140" indent="0">
              <a:buNone/>
              <a:defRPr sz="1300"/>
            </a:lvl8pPr>
            <a:lvl9pPr marL="2296160" indent="0">
              <a:buNone/>
              <a:defRPr sz="1300"/>
            </a:lvl9pPr>
          </a:lstStyle>
          <a:p>
            <a:pPr lvl="0"/>
            <a:endParaRPr lang="en-US" noProof="0">
              <a:sym typeface="Helvetica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543" y="1542883"/>
            <a:ext cx="2949029" cy="2858895"/>
          </a:xfrm>
        </p:spPr>
        <p:txBody>
          <a:bodyPr/>
          <a:lstStyle>
            <a:lvl1pPr marL="0" indent="0">
              <a:buNone/>
              <a:defRPr sz="1000"/>
            </a:lvl1pPr>
            <a:lvl2pPr marL="287020" indent="0">
              <a:buNone/>
              <a:defRPr sz="900"/>
            </a:lvl2pPr>
            <a:lvl3pPr marL="574040" indent="0">
              <a:buNone/>
              <a:defRPr sz="800"/>
            </a:lvl3pPr>
            <a:lvl4pPr marL="861060" indent="0">
              <a:buNone/>
              <a:defRPr sz="600"/>
            </a:lvl4pPr>
            <a:lvl5pPr marL="1148080" indent="0">
              <a:buNone/>
              <a:defRPr sz="600"/>
            </a:lvl5pPr>
            <a:lvl6pPr marL="1435100" indent="0">
              <a:buNone/>
              <a:defRPr sz="600"/>
            </a:lvl6pPr>
            <a:lvl7pPr marL="1722120" indent="0">
              <a:buNone/>
              <a:defRPr sz="600"/>
            </a:lvl7pPr>
            <a:lvl8pPr marL="2009140" indent="0">
              <a:buNone/>
              <a:defRPr sz="600"/>
            </a:lvl8pPr>
            <a:lvl9pPr marL="22961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D58C40-514B-454D-A794-D0EE783F0866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body" idx="1"/>
          </p:nvPr>
        </p:nvSpPr>
        <p:spPr bwMode="auto">
          <a:xfrm>
            <a:off x="348258" y="719119"/>
            <a:ext cx="8446369" cy="404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1887" tIns="31887" rIns="31887" bIns="31887" numCol="1" anchor="t" anchorCtr="0" compatLnSpc="1"/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Template text styles</a:t>
            </a:r>
            <a:endParaRPr lang="en-US" altLang="en-US">
              <a:sym typeface="Helvetica" panose="020B0604020202020204" pitchFamily="34" charset="0"/>
            </a:endParaRPr>
          </a:p>
          <a:p>
            <a:pPr lvl="1"/>
            <a:r>
              <a:rPr lang="en-US" altLang="en-US">
                <a:sym typeface="Helvetica" panose="020B0604020202020204" pitchFamily="34" charset="0"/>
              </a:rPr>
              <a:t>Second level</a:t>
            </a:r>
            <a:endParaRPr lang="en-US" altLang="en-US">
              <a:sym typeface="Helvetica" panose="020B0604020202020204" pitchFamily="34" charset="0"/>
            </a:endParaRPr>
          </a:p>
          <a:p>
            <a:pPr lvl="2"/>
            <a:r>
              <a:rPr lang="en-US" altLang="en-US">
                <a:sym typeface="Helvetica" panose="020B0604020202020204" pitchFamily="34" charset="0"/>
              </a:rPr>
              <a:t>Third level</a:t>
            </a:r>
            <a:endParaRPr lang="en-US" altLang="en-US">
              <a:sym typeface="Helvetica" panose="020B0604020202020204" pitchFamily="34" charset="0"/>
            </a:endParaRPr>
          </a:p>
          <a:p>
            <a:pPr lvl="3"/>
            <a:r>
              <a:rPr lang="en-US" altLang="en-US">
                <a:sym typeface="Helvetica" panose="020B0604020202020204" pitchFamily="34" charset="0"/>
              </a:rPr>
              <a:t>Fourth level</a:t>
            </a:r>
            <a:endParaRPr lang="en-US" altLang="en-US">
              <a:sym typeface="Helvetica" panose="020B0604020202020204" pitchFamily="34" charset="0"/>
            </a:endParaRPr>
          </a:p>
          <a:p>
            <a:pPr lvl="4"/>
            <a:r>
              <a:rPr lang="en-US" altLang="en-US">
                <a:sym typeface="Helvetica" panose="020B0604020202020204" pitchFamily="34" charset="0"/>
              </a:rPr>
              <a:t>Fifth level</a:t>
            </a:r>
            <a:endParaRPr lang="en-US" altLang="en-US">
              <a:sym typeface="Helvetica" panose="020B0604020202020204" pitchFamily="34" charset="0"/>
            </a:endParaRPr>
          </a:p>
        </p:txBody>
      </p:sp>
      <p:sp>
        <p:nvSpPr>
          <p:cNvPr id="1027" name="Rectangle 2"/>
          <p:cNvSpPr>
            <a:spLocks noGrp="1"/>
          </p:cNvSpPr>
          <p:nvPr>
            <p:ph type="title"/>
          </p:nvPr>
        </p:nvSpPr>
        <p:spPr bwMode="auto">
          <a:xfrm>
            <a:off x="500063" y="92925"/>
            <a:ext cx="8143875" cy="449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1887" tIns="31887" rIns="31887" bIns="31887" numCol="1" anchor="t" anchorCtr="0" compatLnSpc="1"/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Template title style</a:t>
            </a:r>
            <a:endParaRPr lang="en-US" altLang="en-US">
              <a:sym typeface="Helvetica" panose="020B0604020202020204" pitchFamily="34" charset="0"/>
            </a:endParaRPr>
          </a:p>
        </p:txBody>
      </p:sp>
      <p:pic>
        <p:nvPicPr>
          <p:cNvPr id="1028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340" y="69484"/>
            <a:ext cx="1850678" cy="38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Line 4"/>
          <p:cNvSpPr>
            <a:spLocks noChangeShapeType="1"/>
          </p:cNvSpPr>
          <p:nvPr/>
        </p:nvSpPr>
        <p:spPr bwMode="auto">
          <a:xfrm>
            <a:off x="341561" y="588522"/>
            <a:ext cx="84597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1887" tIns="31887" rIns="31887" bIns="31887" anchor="ctr"/>
          <a:lstStyle/>
          <a:p>
            <a:endParaRPr lang="en-US"/>
          </a:p>
        </p:txBody>
      </p:sp>
      <p:sp>
        <p:nvSpPr>
          <p:cNvPr id="2" name="Rectangle 5"/>
          <p:cNvSpPr>
            <a:spLocks noGrp="1"/>
          </p:cNvSpPr>
          <p:nvPr>
            <p:ph type="sldNum" sz="quarter" idx="2"/>
          </p:nvPr>
        </p:nvSpPr>
        <p:spPr bwMode="auto">
          <a:xfrm>
            <a:off x="4461496" y="4807800"/>
            <a:ext cx="215428" cy="1732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1887" tIns="31887" rIns="31887" bIns="31887" numCol="1" anchor="b" anchorCtr="0" compatLnSpc="1"/>
          <a:lstStyle>
            <a:lvl1pPr algn="ctr" defTabSz="1092200" eaLnBrk="1">
              <a:defRPr sz="900">
                <a:solidFill>
                  <a:srgbClr val="5E5E5E"/>
                </a:solidFill>
                <a:latin typeface="Graphik" charset="0"/>
                <a:ea typeface="Graphik" charset="0"/>
                <a:cs typeface="Graphik" charset="0"/>
                <a:sym typeface="Graphik" charset="0"/>
              </a:defRPr>
            </a:lvl1pPr>
          </a:lstStyle>
          <a:p>
            <a:fld id="{A03DE908-7CE4-4986-8A00-C79C05FD0B66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09220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 kern="1200">
          <a:solidFill>
            <a:srgbClr val="AE0428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109220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109220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109220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109220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28702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57404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86106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14808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marL="264160" indent="-264160" algn="l" defTabSz="1092200" rtl="0" eaLnBrk="0" fontAlgn="base" hangingPunct="0">
        <a:spcBef>
          <a:spcPts val="1255"/>
        </a:spcBef>
        <a:spcAft>
          <a:spcPct val="0"/>
        </a:spcAft>
        <a:buSzPct val="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494030" indent="-247015" algn="l" defTabSz="1092200" rtl="0" eaLnBrk="0" fontAlgn="base" hangingPunct="0">
        <a:spcBef>
          <a:spcPts val="1255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741680" indent="-247015" algn="l" defTabSz="1092200" rtl="0" eaLnBrk="0" fontAlgn="base" hangingPunct="0">
        <a:spcBef>
          <a:spcPts val="1255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988695" indent="-247015" algn="l" defTabSz="1092200" rtl="0" eaLnBrk="0" fontAlgn="base" hangingPunct="0">
        <a:spcBef>
          <a:spcPts val="1255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1235710" indent="-247015" algn="l" defTabSz="1092200" rtl="0" eaLnBrk="0" fontAlgn="base" hangingPunct="0">
        <a:spcBef>
          <a:spcPts val="1255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1578610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865630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650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439670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40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20" algn="l" defTabSz="5740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040" algn="l" defTabSz="5740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060" algn="l" defTabSz="5740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080" algn="l" defTabSz="5740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100" algn="l" defTabSz="5740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120" algn="l" defTabSz="5740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140" algn="l" defTabSz="5740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160" algn="l" defTabSz="5740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hyperlink" Target="https://en.wikipedia.org/wiki/Design_for_X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1" Type="http://schemas.openxmlformats.org/officeDocument/2006/relationships/image" Target="../media/image25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wmv"/><Relationship Id="rId1" Type="http://schemas.openxmlformats.org/officeDocument/2006/relationships/video" Target="../media/media1.wmv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2.wmv"/><Relationship Id="rId1" Type="http://schemas.openxmlformats.org/officeDocument/2006/relationships/video" Target="../media/media2.wmv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media" Target="../media/media3.wmv"/><Relationship Id="rId1" Type="http://schemas.openxmlformats.org/officeDocument/2006/relationships/video" Target="../media/media3.wm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/>
          </p:cNvSpPr>
          <p:nvPr>
            <p:ph type="ctrTitle"/>
          </p:nvPr>
        </p:nvSpPr>
        <p:spPr>
          <a:xfrm>
            <a:off x="500063" y="1158627"/>
            <a:ext cx="8143875" cy="569268"/>
          </a:xfrm>
        </p:spPr>
        <p:txBody>
          <a:bodyPr/>
          <a:lstStyle/>
          <a:p>
            <a:pPr eaLnBrk="1">
              <a:lnSpc>
                <a:spcPct val="80000"/>
              </a:lnSpc>
            </a:pPr>
            <a:r>
              <a:rPr lang="en-US" altLang="en-US" sz="2800"/>
              <a:t>DTS205TC High Performance Computing</a:t>
            </a:r>
            <a:endParaRPr lang="en-US" altLang="en-US" sz="2800"/>
          </a:p>
        </p:txBody>
      </p:sp>
      <p:sp>
        <p:nvSpPr>
          <p:cNvPr id="46083" name="Rectangle 2"/>
          <p:cNvSpPr>
            <a:spLocks noGrp="1"/>
          </p:cNvSpPr>
          <p:nvPr>
            <p:ph type="subTitle" sz="quarter" idx="1"/>
          </p:nvPr>
        </p:nvSpPr>
        <p:spPr>
          <a:xfrm>
            <a:off x="500063" y="2431945"/>
            <a:ext cx="8143875" cy="385093"/>
          </a:xfrm>
        </p:spPr>
        <p:txBody>
          <a:bodyPr/>
          <a:lstStyle/>
          <a:p>
            <a:pPr defTabSz="366395" eaLnBrk="1">
              <a:spcBef>
                <a:spcPct val="0"/>
              </a:spcBef>
              <a:buSzTx/>
            </a:pPr>
            <a:r>
              <a:rPr lang="en-US" altLang="en-US" sz="2100" b="1" dirty="0">
                <a:solidFill>
                  <a:srgbClr val="AE0428"/>
                </a:solidFill>
              </a:rPr>
              <a:t>Lecture 4 </a:t>
            </a:r>
            <a:r>
              <a:rPr lang="en-US" altLang="zh-CN" sz="2100" b="1" dirty="0">
                <a:solidFill>
                  <a:srgbClr val="AE0428"/>
                </a:solidFill>
                <a:ea typeface="宋体" panose="02010600030101010101" pitchFamily="2" charset="-122"/>
              </a:rPr>
              <a:t>Network 2</a:t>
            </a:r>
            <a:endParaRPr lang="en-US" altLang="zh-CN" sz="2100" b="1" dirty="0">
              <a:solidFill>
                <a:srgbClr val="AE0428"/>
              </a:solidFill>
              <a:ea typeface="宋体" panose="02010600030101010101" pitchFamily="2" charset="-122"/>
            </a:endParaRPr>
          </a:p>
        </p:txBody>
      </p:sp>
      <p:sp>
        <p:nvSpPr>
          <p:cNvPr id="46084" name="Text Box 3"/>
          <p:cNvSpPr txBox="1"/>
          <p:nvPr/>
        </p:nvSpPr>
        <p:spPr bwMode="auto">
          <a:xfrm>
            <a:off x="500063" y="4435264"/>
            <a:ext cx="8143875" cy="226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1887" tIns="31887" rIns="31887" bIns="31887"/>
          <a:lstStyle>
            <a:lvl1pPr defTabSz="586105"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 defTabSz="586105"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 defTabSz="586105"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 defTabSz="586105"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 defTabSz="586105"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/>
            <a:r>
              <a:rPr lang="en-US" altLang="zh-CN" sz="1300">
                <a:latin typeface="Helvetica" panose="020B0604020202020204" pitchFamily="34" charset="0"/>
                <a:ea typeface="宋体" panose="02010600030101010101" pitchFamily="2" charset="-122"/>
                <a:sym typeface="Helvetica" panose="020B0604020202020204" pitchFamily="34" charset="0"/>
              </a:rPr>
              <a:t>Di Zhang</a:t>
            </a:r>
            <a:r>
              <a:rPr lang="en-US" altLang="en-US" sz="13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, Spring 2024</a:t>
            </a:r>
            <a:endParaRPr lang="en-US" altLang="en-US" sz="13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design an Internet?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Inter-net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is a global network that comprises many voluntarily interconnected autonomous networks.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Key: TCP/IP Protocol 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4" descr="定义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68084"/>
            <a:ext cx="4431689" cy="298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15816" y="4752088"/>
            <a:ext cx="21259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first internetworked connection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Functionality</a:t>
            </a:r>
            <a:endParaRPr lang="en-US" altLang="zh-CN" dirty="0"/>
          </a:p>
          <a:p>
            <a:pPr lvl="1"/>
            <a:r>
              <a:rPr lang="en-US" altLang="zh-CN" dirty="0"/>
              <a:t>TCP:</a:t>
            </a:r>
            <a:r>
              <a:rPr lang="zh-CN" altLang="en-US" dirty="0"/>
              <a:t> </a:t>
            </a:r>
            <a:r>
              <a:rPr lang="en-US" altLang="zh-CN" dirty="0"/>
              <a:t>connection,</a:t>
            </a:r>
            <a:r>
              <a:rPr lang="zh-CN" altLang="en-US" dirty="0"/>
              <a:t> </a:t>
            </a:r>
            <a:r>
              <a:rPr lang="en-US" altLang="zh-CN" dirty="0"/>
              <a:t>connectionless</a:t>
            </a:r>
            <a:endParaRPr lang="en-US" altLang="zh-CN" dirty="0"/>
          </a:p>
          <a:p>
            <a:pPr lvl="1"/>
            <a:r>
              <a:rPr lang="en-US" altLang="zh-CN" dirty="0"/>
              <a:t>IP: forwarding and routing</a:t>
            </a:r>
            <a:endParaRPr lang="en-US" altLang="zh-CN" dirty="0"/>
          </a:p>
          <a:p>
            <a:pPr lvl="1"/>
            <a:r>
              <a:rPr lang="en-US" altLang="zh-CN" dirty="0"/>
              <a:t>ICMP: control</a:t>
            </a:r>
            <a:endParaRPr lang="en-US" altLang="zh-CN" dirty="0"/>
          </a:p>
          <a:p>
            <a:pPr lvl="1"/>
            <a:r>
              <a:rPr lang="en-US" altLang="zh-CN" dirty="0"/>
              <a:t>IGMP:</a:t>
            </a:r>
            <a:r>
              <a:rPr lang="zh-CN" altLang="en-US" dirty="0"/>
              <a:t> </a:t>
            </a:r>
            <a:r>
              <a:rPr lang="en-US" altLang="zh-CN" dirty="0"/>
              <a:t>multicast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1030" name="Picture 6" descr="Computer Network TCP/IP mode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15566"/>
            <a:ext cx="3938617" cy="281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348258" y="1059582"/>
            <a:ext cx="4511774" cy="100811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noAutofit/>
          </a:bodyPr>
          <a:lstStyle/>
          <a:p>
            <a:pPr marL="0" marR="0" indent="0" algn="ctr" defTabSz="1733550" rtl="0" eaLnBrk="1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nela Text Regular" charset="0"/>
              <a:ea typeface="Canela Text Regular" charset="0"/>
              <a:cs typeface="Canela Text Regular" charset="0"/>
              <a:sym typeface="Canela Text Regular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59" y="719119"/>
            <a:ext cx="4223741" cy="4049334"/>
          </a:xfrm>
        </p:spPr>
        <p:txBody>
          <a:bodyPr/>
          <a:lstStyle/>
          <a:p>
            <a:r>
              <a:rPr lang="en-US" altLang="zh-CN" dirty="0"/>
              <a:t>Non-Functionality (</a:t>
            </a:r>
            <a:r>
              <a:rPr lang="en-US" altLang="zh-CN" dirty="0">
                <a:hlinkClick r:id="rId1"/>
              </a:rPr>
              <a:t>DFX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en-US" altLang="zh-CN" dirty="0"/>
              <a:t>Simplicity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en-US" altLang="zh-CN" dirty="0"/>
              <a:t>Only has necessary functions for communication</a:t>
            </a:r>
            <a:endParaRPr lang="en-US" altLang="zh-CN" dirty="0"/>
          </a:p>
          <a:p>
            <a:pPr lvl="2"/>
            <a:r>
              <a:rPr lang="en-US" altLang="zh-CN" dirty="0"/>
              <a:t>Does not involve hardware, application</a:t>
            </a:r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1032" name="Picture 8" descr="Design for X (DFX) | 10 Approaches of DFX Explained | Fra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9582"/>
            <a:ext cx="4074875" cy="320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59" y="719119"/>
            <a:ext cx="4871814" cy="4049334"/>
          </a:xfrm>
        </p:spPr>
        <p:txBody>
          <a:bodyPr/>
          <a:lstStyle/>
          <a:p>
            <a:pPr lvl="1"/>
            <a:r>
              <a:rPr lang="en-US" altLang="zh-CN" dirty="0"/>
              <a:t>Extensibility</a:t>
            </a:r>
            <a:endParaRPr lang="en-US" altLang="zh-CN" dirty="0"/>
          </a:p>
          <a:p>
            <a:pPr lvl="2"/>
            <a:r>
              <a:rPr lang="en-US" altLang="zh-CN" dirty="0"/>
              <a:t>In theory, TCP and IP can be independent of each other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076" name="Picture 4" descr="1.6 Encapsulation | TCP/IP Illustrated, Vol. 1: The Protocols  (Addison-Wesley Professional Computing Series)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566" y="1162298"/>
            <a:ext cx="4556615" cy="335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Scalability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en-US" altLang="zh-CN" dirty="0"/>
              <a:t>Support billions of devices </a:t>
            </a:r>
            <a:endParaRPr lang="en-US" altLang="zh-CN" dirty="0"/>
          </a:p>
          <a:p>
            <a:pPr lvl="1"/>
            <a:r>
              <a:rPr lang="en-US" altLang="zh-CN" dirty="0"/>
              <a:t>Performance</a:t>
            </a:r>
            <a:endParaRPr lang="en-US" altLang="zh-CN" dirty="0"/>
          </a:p>
          <a:p>
            <a:pPr lvl="2"/>
            <a:r>
              <a:rPr lang="en-US" altLang="zh-CN" dirty="0"/>
              <a:t>Fast Processing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563" y="864295"/>
            <a:ext cx="3888432" cy="3888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6096" y="4845809"/>
            <a:ext cx="22797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Visualization of Internet routing paths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Network layer: forwarding and routing</a:t>
            </a:r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59" y="719119"/>
            <a:ext cx="4727798" cy="4049334"/>
          </a:xfrm>
        </p:spPr>
        <p:txBody>
          <a:bodyPr/>
          <a:lstStyle/>
          <a:p>
            <a:r>
              <a:rPr lang="en-US" altLang="zh-CN" sz="1800" dirty="0"/>
              <a:t>Differences from postal mail:
Digitization</a:t>
            </a:r>
            <a:endParaRPr lang="en-US" altLang="zh-CN" sz="1800" dirty="0"/>
          </a:p>
          <a:p>
            <a:pPr lvl="2"/>
            <a:r>
              <a:rPr lang="en-US" altLang="zh-CN" sz="1800" dirty="0"/>
              <a:t>The address and letter format must be standardized
Large number of messages and high speed required </a:t>
            </a:r>
            <a:r>
              <a:rPr lang="en-US" altLang="zh-CN" sz="1400" dirty="0"/>
              <a:t>(80Tbps for a typical router)</a:t>
            </a:r>
            <a:r>
              <a:rPr lang="en-US" altLang="zh-CN" sz="1800" dirty="0"/>
              <a:t>
Address allocation order, which does not imply a geographic hierarchy
The address changes dynamically
Routing paths are diverse and dynamic</a:t>
            </a:r>
            <a:endParaRPr lang="en-US" sz="1800" dirty="0"/>
          </a:p>
        </p:txBody>
      </p:sp>
      <p:pic>
        <p:nvPicPr>
          <p:cNvPr id="5122" name="Picture 2" descr="How is the IP address distributed based on the countries? - Quor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19119"/>
            <a:ext cx="3240360" cy="427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33358"/>
            <a:ext cx="7886700" cy="670967"/>
          </a:xfrm>
        </p:spPr>
        <p:txBody>
          <a:bodyPr/>
          <a:lstStyle/>
          <a:p>
            <a:r>
              <a:rPr lang="en-US" dirty="0">
                <a:ea typeface="MS PGothic" panose="020B0600070205080204" pitchFamily="34" charset="-128"/>
              </a:rPr>
              <a:t>IP Datagram format</a:t>
            </a:r>
            <a:endParaRPr lang="en-US" dirty="0"/>
          </a:p>
        </p:txBody>
      </p:sp>
      <p:grpSp>
        <p:nvGrpSpPr>
          <p:cNvPr id="120" name="Group 55"/>
          <p:cNvGrpSpPr/>
          <p:nvPr/>
        </p:nvGrpSpPr>
        <p:grpSpPr bwMode="auto">
          <a:xfrm>
            <a:off x="3331037" y="947562"/>
            <a:ext cx="3030141" cy="3994547"/>
            <a:chOff x="1929" y="607"/>
            <a:chExt cx="2545" cy="3355"/>
          </a:xfrm>
        </p:grpSpPr>
        <p:sp>
          <p:nvSpPr>
            <p:cNvPr id="122" name="Rectangle 5"/>
            <p:cNvSpPr>
              <a:spLocks noChangeArrowheads="1"/>
            </p:cNvSpPr>
            <p:nvPr/>
          </p:nvSpPr>
          <p:spPr bwMode="auto">
            <a:xfrm>
              <a:off x="1980" y="935"/>
              <a:ext cx="2489" cy="302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  <a:effectLst>
              <a:outerShdw blurRad="139700" dist="38100" dir="18900000" algn="bl" rotWithShape="0">
                <a:srgbClr val="0000A3">
                  <a:alpha val="40000"/>
                </a:srgb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endParaRPr lang="en-US" altLang="en-US" sz="18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23" name="Text Box 6"/>
            <p:cNvSpPr txBox="1">
              <a:spLocks noChangeArrowheads="1"/>
            </p:cNvSpPr>
            <p:nvPr/>
          </p:nvSpPr>
          <p:spPr bwMode="auto">
            <a:xfrm>
              <a:off x="1933" y="973"/>
              <a:ext cx="35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ver</a:t>
              </a:r>
              <a:endParaRPr lang="en-US" altLang="en-US" sz="18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24" name="Text Box 7"/>
            <p:cNvSpPr txBox="1">
              <a:spLocks noChangeArrowheads="1"/>
            </p:cNvSpPr>
            <p:nvPr/>
          </p:nvSpPr>
          <p:spPr bwMode="auto">
            <a:xfrm>
              <a:off x="3507" y="1012"/>
              <a:ext cx="55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length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25" name="Line 8"/>
            <p:cNvSpPr>
              <a:spLocks noChangeShapeType="1"/>
            </p:cNvSpPr>
            <p:nvPr/>
          </p:nvSpPr>
          <p:spPr bwMode="auto">
            <a:xfrm>
              <a:off x="1988" y="1261"/>
              <a:ext cx="2486" cy="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26" name="Line 9"/>
            <p:cNvSpPr>
              <a:spLocks noChangeShapeType="1"/>
            </p:cNvSpPr>
            <p:nvPr/>
          </p:nvSpPr>
          <p:spPr bwMode="auto">
            <a:xfrm flipH="1" flipV="1">
              <a:off x="3210" y="941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27" name="Text Box 10"/>
            <p:cNvSpPr txBox="1">
              <a:spLocks noChangeArrowheads="1"/>
            </p:cNvSpPr>
            <p:nvPr/>
          </p:nvSpPr>
          <p:spPr bwMode="auto">
            <a:xfrm>
              <a:off x="2900" y="607"/>
              <a:ext cx="58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32 bits</a:t>
              </a:r>
              <a:endParaRPr lang="en-US" altLang="en-US" sz="18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28" name="Line 11"/>
            <p:cNvSpPr>
              <a:spLocks noChangeShapeType="1"/>
            </p:cNvSpPr>
            <p:nvPr/>
          </p:nvSpPr>
          <p:spPr bwMode="auto">
            <a:xfrm>
              <a:off x="3552" y="762"/>
              <a:ext cx="899" cy="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29" name="Line 12"/>
            <p:cNvSpPr>
              <a:spLocks noChangeShapeType="1"/>
            </p:cNvSpPr>
            <p:nvPr/>
          </p:nvSpPr>
          <p:spPr bwMode="auto">
            <a:xfrm rot="10800000">
              <a:off x="1972" y="769"/>
              <a:ext cx="84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30" name="Text Box 13"/>
            <p:cNvSpPr txBox="1">
              <a:spLocks noChangeArrowheads="1"/>
            </p:cNvSpPr>
            <p:nvPr/>
          </p:nvSpPr>
          <p:spPr bwMode="auto">
            <a:xfrm>
              <a:off x="2551" y="2943"/>
              <a:ext cx="1405" cy="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500" kern="0" dirty="0">
                  <a:solidFill>
                    <a:srgbClr val="000000"/>
                  </a:solidFill>
                  <a:cs typeface="+mn-cs"/>
                </a:rPr>
                <a:t>payload data </a:t>
              </a:r>
              <a:endParaRPr lang="en-US" altLang="en-US" sz="1500" kern="0" dirty="0">
                <a:solidFill>
                  <a:srgbClr val="000000"/>
                </a:solidFill>
                <a:cs typeface="+mn-cs"/>
              </a:endParaRPr>
            </a:p>
            <a:p>
              <a:pPr algn="ctr" defTabSz="685800">
                <a:defRPr/>
              </a:pPr>
              <a:r>
                <a:rPr lang="en-US" altLang="en-US" sz="1500" kern="0" dirty="0">
                  <a:solidFill>
                    <a:srgbClr val="000000"/>
                  </a:solidFill>
                  <a:cs typeface="+mn-cs"/>
                </a:rPr>
                <a:t>(variable length,</a:t>
              </a:r>
              <a:endParaRPr lang="en-US" altLang="en-US" sz="1500" kern="0" dirty="0">
                <a:solidFill>
                  <a:srgbClr val="000000"/>
                </a:solidFill>
                <a:cs typeface="+mn-cs"/>
              </a:endParaRPr>
            </a:p>
            <a:p>
              <a:pPr algn="ctr" defTabSz="685800">
                <a:defRPr/>
              </a:pPr>
              <a:r>
                <a:rPr lang="en-US" altLang="en-US" sz="1500" kern="0" dirty="0">
                  <a:solidFill>
                    <a:srgbClr val="000000"/>
                  </a:solidFill>
                  <a:cs typeface="+mn-cs"/>
                </a:rPr>
                <a:t>typically a TCP </a:t>
              </a:r>
              <a:endParaRPr lang="en-US" altLang="en-US" sz="1500" kern="0" dirty="0">
                <a:solidFill>
                  <a:srgbClr val="000000"/>
                </a:solidFill>
                <a:cs typeface="+mn-cs"/>
              </a:endParaRPr>
            </a:p>
            <a:p>
              <a:pPr algn="ctr" defTabSz="685800">
                <a:defRPr/>
              </a:pPr>
              <a:r>
                <a:rPr lang="en-US" altLang="en-US" sz="1500" kern="0" dirty="0">
                  <a:solidFill>
                    <a:srgbClr val="000000"/>
                  </a:solidFill>
                  <a:cs typeface="+mn-cs"/>
                </a:rPr>
                <a:t>or UDP segment)</a:t>
              </a:r>
              <a:endParaRPr lang="en-US" altLang="en-US" sz="18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31" name="Text Box 14"/>
            <p:cNvSpPr txBox="1">
              <a:spLocks noChangeArrowheads="1"/>
            </p:cNvSpPr>
            <p:nvPr/>
          </p:nvSpPr>
          <p:spPr bwMode="auto">
            <a:xfrm>
              <a:off x="1929" y="1320"/>
              <a:ext cx="135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16-bit identifier</a:t>
              </a:r>
              <a:endParaRPr lang="en-US" altLang="en-US" sz="15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32" name="Line 15"/>
            <p:cNvSpPr>
              <a:spLocks noChangeShapeType="1"/>
            </p:cNvSpPr>
            <p:nvPr/>
          </p:nvSpPr>
          <p:spPr bwMode="auto">
            <a:xfrm flipV="1">
              <a:off x="1984" y="2205"/>
              <a:ext cx="2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33" name="Line 16"/>
            <p:cNvSpPr>
              <a:spLocks noChangeShapeType="1"/>
            </p:cNvSpPr>
            <p:nvPr/>
          </p:nvSpPr>
          <p:spPr bwMode="auto">
            <a:xfrm flipV="1">
              <a:off x="1984" y="2505"/>
              <a:ext cx="2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34" name="Text Box 17"/>
            <p:cNvSpPr txBox="1">
              <a:spLocks noChangeArrowheads="1"/>
            </p:cNvSpPr>
            <p:nvPr/>
          </p:nvSpPr>
          <p:spPr bwMode="auto">
            <a:xfrm>
              <a:off x="3441" y="1549"/>
              <a:ext cx="850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header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 checksum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35" name="Text Box 18"/>
            <p:cNvSpPr txBox="1">
              <a:spLocks noChangeArrowheads="1"/>
            </p:cNvSpPr>
            <p:nvPr/>
          </p:nvSpPr>
          <p:spPr bwMode="auto">
            <a:xfrm>
              <a:off x="1986" y="1531"/>
              <a:ext cx="591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time to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live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36" name="Text Box 19"/>
            <p:cNvSpPr txBox="1">
              <a:spLocks noChangeArrowheads="1"/>
            </p:cNvSpPr>
            <p:nvPr/>
          </p:nvSpPr>
          <p:spPr bwMode="auto">
            <a:xfrm>
              <a:off x="2540" y="1959"/>
              <a:ext cx="132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source IP address</a:t>
              </a:r>
              <a:endParaRPr lang="en-US" altLang="en-US" sz="18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37" name="Text Box 31"/>
            <p:cNvSpPr txBox="1">
              <a:spLocks noChangeArrowheads="1"/>
            </p:cNvSpPr>
            <p:nvPr/>
          </p:nvSpPr>
          <p:spPr bwMode="auto">
            <a:xfrm>
              <a:off x="2201" y="907"/>
              <a:ext cx="519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head.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len</a:t>
              </a:r>
              <a:endParaRPr lang="en-US" altLang="en-US" sz="18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38" name="Text Box 32"/>
            <p:cNvSpPr txBox="1">
              <a:spLocks noChangeArrowheads="1"/>
            </p:cNvSpPr>
            <p:nvPr/>
          </p:nvSpPr>
          <p:spPr bwMode="auto">
            <a:xfrm>
              <a:off x="2624" y="901"/>
              <a:ext cx="616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type of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service</a:t>
              </a:r>
              <a:endParaRPr lang="en-US" altLang="en-US" sz="18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39" name="Line 33"/>
            <p:cNvSpPr>
              <a:spLocks noChangeShapeType="1"/>
            </p:cNvSpPr>
            <p:nvPr/>
          </p:nvSpPr>
          <p:spPr bwMode="auto">
            <a:xfrm flipH="1" flipV="1">
              <a:off x="2646" y="938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0" name="Line 34"/>
            <p:cNvSpPr>
              <a:spLocks noChangeShapeType="1"/>
            </p:cNvSpPr>
            <p:nvPr/>
          </p:nvSpPr>
          <p:spPr bwMode="auto">
            <a:xfrm flipH="1" flipV="1">
              <a:off x="2259" y="944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1" name="Line 37"/>
            <p:cNvSpPr>
              <a:spLocks noChangeShapeType="1"/>
            </p:cNvSpPr>
            <p:nvPr/>
          </p:nvSpPr>
          <p:spPr bwMode="auto">
            <a:xfrm flipH="1" flipV="1">
              <a:off x="3210" y="1265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2" name="Text Box 38"/>
            <p:cNvSpPr txBox="1">
              <a:spLocks noChangeArrowheads="1"/>
            </p:cNvSpPr>
            <p:nvPr/>
          </p:nvSpPr>
          <p:spPr bwMode="auto">
            <a:xfrm>
              <a:off x="3117" y="1314"/>
              <a:ext cx="48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flgs</a:t>
              </a:r>
              <a:endParaRPr lang="en-US" altLang="en-US" sz="15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43" name="Line 39"/>
            <p:cNvSpPr>
              <a:spLocks noChangeShapeType="1"/>
            </p:cNvSpPr>
            <p:nvPr/>
          </p:nvSpPr>
          <p:spPr bwMode="auto">
            <a:xfrm flipH="1" flipV="1">
              <a:off x="3504" y="1259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4" name="Text Box 40"/>
            <p:cNvSpPr txBox="1">
              <a:spLocks noChangeArrowheads="1"/>
            </p:cNvSpPr>
            <p:nvPr/>
          </p:nvSpPr>
          <p:spPr bwMode="auto">
            <a:xfrm>
              <a:off x="3531" y="1230"/>
              <a:ext cx="900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fragment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 offset</a:t>
              </a:r>
              <a:endParaRPr lang="en-US" altLang="en-US" sz="15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45" name="Line 43"/>
            <p:cNvSpPr>
              <a:spLocks noChangeShapeType="1"/>
            </p:cNvSpPr>
            <p:nvPr/>
          </p:nvSpPr>
          <p:spPr bwMode="auto">
            <a:xfrm flipV="1">
              <a:off x="1984" y="1581"/>
              <a:ext cx="2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6" name="Line 44"/>
            <p:cNvSpPr>
              <a:spLocks noChangeShapeType="1"/>
            </p:cNvSpPr>
            <p:nvPr/>
          </p:nvSpPr>
          <p:spPr bwMode="auto">
            <a:xfrm flipH="1" flipV="1">
              <a:off x="3210" y="1583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7" name="Line 45"/>
            <p:cNvSpPr>
              <a:spLocks noChangeShapeType="1"/>
            </p:cNvSpPr>
            <p:nvPr/>
          </p:nvSpPr>
          <p:spPr bwMode="auto">
            <a:xfrm flipV="1">
              <a:off x="1972" y="1905"/>
              <a:ext cx="2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8" name="Text Box 46"/>
            <p:cNvSpPr txBox="1">
              <a:spLocks noChangeArrowheads="1"/>
            </p:cNvSpPr>
            <p:nvPr/>
          </p:nvSpPr>
          <p:spPr bwMode="auto">
            <a:xfrm>
              <a:off x="2646" y="1525"/>
              <a:ext cx="527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upper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 layer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49" name="Line 47"/>
            <p:cNvSpPr>
              <a:spLocks noChangeShapeType="1"/>
            </p:cNvSpPr>
            <p:nvPr/>
          </p:nvSpPr>
          <p:spPr bwMode="auto">
            <a:xfrm flipH="1" flipV="1">
              <a:off x="2610" y="1589"/>
              <a:ext cx="0" cy="31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0" name="Text Box 49"/>
            <p:cNvSpPr txBox="1">
              <a:spLocks noChangeArrowheads="1"/>
            </p:cNvSpPr>
            <p:nvPr/>
          </p:nvSpPr>
          <p:spPr bwMode="auto">
            <a:xfrm>
              <a:off x="2431" y="2235"/>
              <a:ext cx="159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destination IP address</a:t>
              </a:r>
              <a:endParaRPr lang="en-US" altLang="en-US" sz="18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51" name="Line 50"/>
            <p:cNvSpPr>
              <a:spLocks noChangeShapeType="1"/>
            </p:cNvSpPr>
            <p:nvPr/>
          </p:nvSpPr>
          <p:spPr bwMode="auto">
            <a:xfrm flipV="1">
              <a:off x="1984" y="2787"/>
              <a:ext cx="24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2" name="Text Box 51"/>
            <p:cNvSpPr txBox="1">
              <a:spLocks noChangeArrowheads="1"/>
            </p:cNvSpPr>
            <p:nvPr/>
          </p:nvSpPr>
          <p:spPr bwMode="auto">
            <a:xfrm>
              <a:off x="2648" y="2529"/>
              <a:ext cx="110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options (if any)</a:t>
              </a:r>
              <a:endParaRPr lang="en-US" altLang="en-US" sz="1800" kern="0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153" name="Group 56"/>
          <p:cNvGrpSpPr/>
          <p:nvPr/>
        </p:nvGrpSpPr>
        <p:grpSpPr bwMode="auto">
          <a:xfrm>
            <a:off x="798578" y="1238070"/>
            <a:ext cx="2699147" cy="300036"/>
            <a:chOff x="-198" y="851"/>
            <a:chExt cx="2267" cy="252"/>
          </a:xfrm>
        </p:grpSpPr>
        <p:sp>
          <p:nvSpPr>
            <p:cNvPr id="154" name="Text Box 20"/>
            <p:cNvSpPr txBox="1">
              <a:spLocks noChangeArrowheads="1"/>
            </p:cNvSpPr>
            <p:nvPr/>
          </p:nvSpPr>
          <p:spPr bwMode="auto">
            <a:xfrm>
              <a:off x="-198" y="851"/>
              <a:ext cx="196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IP protocol version number</a:t>
              </a:r>
              <a:endParaRPr lang="en-US" altLang="en-US" sz="75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55" name="Line 23"/>
            <p:cNvSpPr>
              <a:spLocks noChangeShapeType="1"/>
            </p:cNvSpPr>
            <p:nvPr/>
          </p:nvSpPr>
          <p:spPr bwMode="auto">
            <a:xfrm flipV="1">
              <a:off x="1740" y="996"/>
              <a:ext cx="329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156" name="Group 57"/>
          <p:cNvGrpSpPr/>
          <p:nvPr/>
        </p:nvGrpSpPr>
        <p:grpSpPr bwMode="auto">
          <a:xfrm>
            <a:off x="921212" y="1503588"/>
            <a:ext cx="2863454" cy="300039"/>
            <a:chOff x="-95" y="1074"/>
            <a:chExt cx="2405" cy="252"/>
          </a:xfrm>
        </p:grpSpPr>
        <p:sp>
          <p:nvSpPr>
            <p:cNvPr id="157" name="Text Box 21"/>
            <p:cNvSpPr txBox="1">
              <a:spLocks noChangeArrowheads="1"/>
            </p:cNvSpPr>
            <p:nvPr/>
          </p:nvSpPr>
          <p:spPr bwMode="auto">
            <a:xfrm>
              <a:off x="-95" y="1074"/>
              <a:ext cx="185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header length(bytes)</a:t>
              </a:r>
              <a:endParaRPr lang="en-US" altLang="en-US" sz="75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58" name="Line 24"/>
            <p:cNvSpPr>
              <a:spLocks noChangeShapeType="1"/>
            </p:cNvSpPr>
            <p:nvPr/>
          </p:nvSpPr>
          <p:spPr bwMode="auto">
            <a:xfrm flipV="1">
              <a:off x="1748" y="1184"/>
              <a:ext cx="562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159" name="Group 60"/>
          <p:cNvGrpSpPr/>
          <p:nvPr/>
        </p:nvGrpSpPr>
        <p:grpSpPr bwMode="auto">
          <a:xfrm>
            <a:off x="113967" y="2333655"/>
            <a:ext cx="4151711" cy="958454"/>
            <a:chOff x="-773" y="1434"/>
            <a:chExt cx="3487" cy="805"/>
          </a:xfrm>
        </p:grpSpPr>
        <p:sp>
          <p:nvSpPr>
            <p:cNvPr id="160" name="Text Box 27"/>
            <p:cNvSpPr txBox="1">
              <a:spLocks noChangeArrowheads="1"/>
            </p:cNvSpPr>
            <p:nvPr/>
          </p:nvSpPr>
          <p:spPr bwMode="auto">
            <a:xfrm>
              <a:off x="-773" y="1987"/>
              <a:ext cx="256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upper layer protocol </a:t>
              </a:r>
              <a:r>
                <a:rPr lang="en-US" altLang="en-US" sz="1200" kern="0" dirty="0">
                  <a:solidFill>
                    <a:srgbClr val="000000"/>
                  </a:solidFill>
                  <a:cs typeface="+mn-cs"/>
                </a:rPr>
                <a:t>(e.g., TCP or UDP)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61" name="Line 28"/>
            <p:cNvSpPr>
              <a:spLocks noChangeShapeType="1"/>
            </p:cNvSpPr>
            <p:nvPr/>
          </p:nvSpPr>
          <p:spPr bwMode="auto">
            <a:xfrm flipV="1">
              <a:off x="1766" y="1434"/>
              <a:ext cx="948" cy="67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162" name="Group 61"/>
          <p:cNvGrpSpPr/>
          <p:nvPr/>
        </p:nvGrpSpPr>
        <p:grpSpPr bwMode="auto">
          <a:xfrm>
            <a:off x="6076618" y="1239264"/>
            <a:ext cx="1799034" cy="508397"/>
            <a:chOff x="4235" y="852"/>
            <a:chExt cx="1511" cy="427"/>
          </a:xfrm>
        </p:grpSpPr>
        <p:sp>
          <p:nvSpPr>
            <p:cNvPr id="163" name="Text Box 26"/>
            <p:cNvSpPr txBox="1">
              <a:spLocks noChangeArrowheads="1"/>
            </p:cNvSpPr>
            <p:nvPr/>
          </p:nvSpPr>
          <p:spPr bwMode="auto">
            <a:xfrm>
              <a:off x="4662" y="852"/>
              <a:ext cx="1084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total datagram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  <a:p>
              <a:pPr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length (bytes)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64" name="Line 30"/>
            <p:cNvSpPr>
              <a:spLocks noChangeShapeType="1"/>
            </p:cNvSpPr>
            <p:nvPr/>
          </p:nvSpPr>
          <p:spPr bwMode="auto">
            <a:xfrm flipH="1">
              <a:off x="4235" y="1149"/>
              <a:ext cx="429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165" name="Group 58"/>
          <p:cNvGrpSpPr/>
          <p:nvPr/>
        </p:nvGrpSpPr>
        <p:grpSpPr bwMode="auto">
          <a:xfrm>
            <a:off x="1742746" y="1545261"/>
            <a:ext cx="2533652" cy="1113239"/>
            <a:chOff x="595" y="1109"/>
            <a:chExt cx="2128" cy="935"/>
          </a:xfrm>
        </p:grpSpPr>
        <p:sp>
          <p:nvSpPr>
            <p:cNvPr id="166" name="Text Box 35"/>
            <p:cNvSpPr txBox="1">
              <a:spLocks noChangeArrowheads="1"/>
            </p:cNvSpPr>
            <p:nvPr/>
          </p:nvSpPr>
          <p:spPr bwMode="auto">
            <a:xfrm>
              <a:off x="595" y="1307"/>
              <a:ext cx="1229" cy="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ja-JP" sz="1350" kern="0" dirty="0">
                  <a:solidFill>
                    <a:srgbClr val="000000"/>
                  </a:solidFill>
                  <a:cs typeface="+mn-cs"/>
                </a:rPr>
                <a:t>“type” of service:</a:t>
              </a:r>
              <a:endParaRPr lang="en-US" altLang="ja-JP" sz="1350" kern="0" dirty="0">
                <a:solidFill>
                  <a:srgbClr val="000000"/>
                </a:solidFill>
                <a:cs typeface="+mn-cs"/>
              </a:endParaRPr>
            </a:p>
            <a:p>
              <a:pPr marL="214630" indent="-123825" defTabSz="685800">
                <a:buClr>
                  <a:srgbClr val="0000A8"/>
                </a:buClr>
                <a:buFont typeface="Wingdings" panose="05000000000000000000" pitchFamily="2" charset="2"/>
                <a:buChar char="§"/>
                <a:defRPr/>
              </a:pPr>
              <a:r>
                <a:rPr lang="en-US" altLang="ja-JP" sz="1200" kern="0" dirty="0">
                  <a:solidFill>
                    <a:srgbClr val="000000"/>
                  </a:solidFill>
                  <a:cs typeface="+mn-cs"/>
                </a:rPr>
                <a:t>diffserv (0:5)</a:t>
              </a:r>
              <a:endParaRPr lang="en-US" altLang="ja-JP" sz="1200" kern="0" dirty="0">
                <a:solidFill>
                  <a:srgbClr val="000000"/>
                </a:solidFill>
                <a:cs typeface="+mn-cs"/>
              </a:endParaRPr>
            </a:p>
            <a:p>
              <a:pPr marL="214630" indent="-123825" defTabSz="685800">
                <a:buClr>
                  <a:srgbClr val="0000A8"/>
                </a:buClr>
                <a:buFont typeface="Wingdings" panose="05000000000000000000" pitchFamily="2" charset="2"/>
                <a:buChar char="§"/>
                <a:defRPr/>
              </a:pPr>
              <a:r>
                <a:rPr lang="en-US" altLang="ja-JP" sz="1200" kern="0" dirty="0">
                  <a:solidFill>
                    <a:srgbClr val="000000"/>
                  </a:solidFill>
                  <a:cs typeface="+mn-cs"/>
                </a:rPr>
                <a:t>ECN (6:7)</a:t>
              </a:r>
              <a:endParaRPr lang="en-US" altLang="ja-JP" sz="1200" kern="0" dirty="0">
                <a:solidFill>
                  <a:srgbClr val="000000"/>
                </a:solidFill>
                <a:cs typeface="+mn-cs"/>
              </a:endParaRPr>
            </a:p>
            <a:p>
              <a:pPr algn="r" defTabSz="685800">
                <a:defRPr/>
              </a:pPr>
              <a:r>
                <a:rPr lang="en-US" altLang="ja-JP" sz="1350" kern="0" dirty="0">
                  <a:solidFill>
                    <a:srgbClr val="000000"/>
                  </a:solidFill>
                  <a:cs typeface="+mn-cs"/>
                </a:rPr>
                <a:t> </a:t>
              </a:r>
              <a:endParaRPr lang="en-US" altLang="en-US" sz="75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67" name="Line 36"/>
            <p:cNvSpPr>
              <a:spLocks noChangeShapeType="1"/>
            </p:cNvSpPr>
            <p:nvPr/>
          </p:nvSpPr>
          <p:spPr bwMode="auto">
            <a:xfrm flipV="1">
              <a:off x="1746" y="1109"/>
              <a:ext cx="977" cy="32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168" name="Group 62"/>
          <p:cNvGrpSpPr/>
          <p:nvPr/>
        </p:nvGrpSpPr>
        <p:grpSpPr bwMode="auto">
          <a:xfrm>
            <a:off x="4747881" y="1704798"/>
            <a:ext cx="3128963" cy="508397"/>
            <a:chOff x="3119" y="1243"/>
            <a:chExt cx="2628" cy="427"/>
          </a:xfrm>
        </p:grpSpPr>
        <p:sp>
          <p:nvSpPr>
            <p:cNvPr id="169" name="Text Box 25"/>
            <p:cNvSpPr txBox="1">
              <a:spLocks noChangeArrowheads="1"/>
            </p:cNvSpPr>
            <p:nvPr/>
          </p:nvSpPr>
          <p:spPr bwMode="auto">
            <a:xfrm>
              <a:off x="4663" y="1243"/>
              <a:ext cx="1084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fragmentation/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  <a:p>
              <a:pPr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reassembly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70" name="Line 29"/>
            <p:cNvSpPr>
              <a:spLocks noChangeShapeType="1"/>
            </p:cNvSpPr>
            <p:nvPr/>
          </p:nvSpPr>
          <p:spPr bwMode="auto">
            <a:xfrm flipH="1">
              <a:off x="3443" y="1358"/>
              <a:ext cx="1228" cy="17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71" name="Line 41"/>
            <p:cNvSpPr>
              <a:spLocks noChangeShapeType="1"/>
            </p:cNvSpPr>
            <p:nvPr/>
          </p:nvSpPr>
          <p:spPr bwMode="auto">
            <a:xfrm flipH="1" flipV="1">
              <a:off x="4301" y="1349"/>
              <a:ext cx="381" cy="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72" name="Line 42"/>
            <p:cNvSpPr>
              <a:spLocks noChangeShapeType="1"/>
            </p:cNvSpPr>
            <p:nvPr/>
          </p:nvSpPr>
          <p:spPr bwMode="auto">
            <a:xfrm flipH="1">
              <a:off x="3119" y="1354"/>
              <a:ext cx="1555" cy="103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173" name="Group 59"/>
          <p:cNvGrpSpPr/>
          <p:nvPr/>
        </p:nvGrpSpPr>
        <p:grpSpPr bwMode="auto">
          <a:xfrm>
            <a:off x="590190" y="2400359"/>
            <a:ext cx="2981327" cy="565548"/>
            <a:chOff x="-366" y="1483"/>
            <a:chExt cx="2504" cy="475"/>
          </a:xfrm>
        </p:grpSpPr>
        <p:sp>
          <p:nvSpPr>
            <p:cNvPr id="174" name="Text Box 22"/>
            <p:cNvSpPr txBox="1">
              <a:spLocks noChangeArrowheads="1"/>
            </p:cNvSpPr>
            <p:nvPr/>
          </p:nvSpPr>
          <p:spPr bwMode="auto">
            <a:xfrm>
              <a:off x="-366" y="1551"/>
              <a:ext cx="2144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TTL: remaining  max hops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  <a:p>
              <a:pPr algn="r" defTabSz="685800">
                <a:defRPr/>
              </a:pPr>
              <a:r>
                <a:rPr lang="en-US" altLang="en-US" sz="1200" kern="0" dirty="0">
                  <a:solidFill>
                    <a:srgbClr val="000000"/>
                  </a:solidFill>
                  <a:cs typeface="+mn-cs"/>
                </a:rPr>
                <a:t>(decremented at each router)</a:t>
              </a:r>
              <a:endParaRPr lang="en-US" altLang="en-US" sz="12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75" name="Line 48"/>
            <p:cNvSpPr>
              <a:spLocks noChangeShapeType="1"/>
            </p:cNvSpPr>
            <p:nvPr/>
          </p:nvSpPr>
          <p:spPr bwMode="auto">
            <a:xfrm flipV="1">
              <a:off x="1753" y="1483"/>
              <a:ext cx="385" cy="277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en-US" sz="1350" kern="0" dirty="0"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50738" y="3334811"/>
            <a:ext cx="2117284" cy="1562724"/>
            <a:chOff x="419725" y="4467070"/>
            <a:chExt cx="2823045" cy="2083632"/>
          </a:xfrm>
        </p:grpSpPr>
        <p:sp>
          <p:nvSpPr>
            <p:cNvPr id="179" name="Rectangle 54"/>
            <p:cNvSpPr>
              <a:spLocks noChangeArrowheads="1"/>
            </p:cNvSpPr>
            <p:nvPr/>
          </p:nvSpPr>
          <p:spPr bwMode="auto">
            <a:xfrm>
              <a:off x="437293" y="4954788"/>
              <a:ext cx="2805477" cy="146547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257175" indent="-167640" defTabSz="685800">
                <a:lnSpc>
                  <a:spcPct val="85000"/>
                </a:lnSpc>
                <a:spcBef>
                  <a:spcPct val="20000"/>
                </a:spcBef>
                <a:buClr>
                  <a:srgbClr val="0000A3"/>
                </a:buClr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en-US" altLang="en-US" sz="1500" kern="0" dirty="0">
                  <a:solidFill>
                    <a:srgbClr val="000000"/>
                  </a:solidFill>
                  <a:cs typeface="+mn-cs"/>
                </a:rPr>
                <a:t>20 bytes of TCP</a:t>
              </a:r>
              <a:endParaRPr lang="en-US" altLang="en-US" sz="1500" kern="0" dirty="0">
                <a:solidFill>
                  <a:srgbClr val="000000"/>
                </a:solidFill>
                <a:cs typeface="+mn-cs"/>
              </a:endParaRPr>
            </a:p>
            <a:p>
              <a:pPr marL="257175" indent="-167640" defTabSz="685800">
                <a:lnSpc>
                  <a:spcPct val="85000"/>
                </a:lnSpc>
                <a:spcBef>
                  <a:spcPct val="20000"/>
                </a:spcBef>
                <a:buClr>
                  <a:srgbClr val="0000A3"/>
                </a:buClr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en-US" altLang="en-US" sz="1500" kern="0" dirty="0">
                  <a:solidFill>
                    <a:srgbClr val="000000"/>
                  </a:solidFill>
                  <a:cs typeface="+mn-cs"/>
                </a:rPr>
                <a:t>20 bytes of IP</a:t>
              </a:r>
              <a:endParaRPr lang="en-US" altLang="en-US" sz="1500" kern="0" dirty="0">
                <a:solidFill>
                  <a:srgbClr val="000000"/>
                </a:solidFill>
                <a:cs typeface="+mn-cs"/>
              </a:endParaRPr>
            </a:p>
            <a:p>
              <a:pPr marL="257175" indent="-167640" defTabSz="685800">
                <a:lnSpc>
                  <a:spcPct val="95000"/>
                </a:lnSpc>
                <a:spcBef>
                  <a:spcPct val="20000"/>
                </a:spcBef>
                <a:buClr>
                  <a:srgbClr val="0000A3"/>
                </a:buClr>
                <a:buSzPct val="100000"/>
                <a:buFont typeface="Wingdings" panose="05000000000000000000" pitchFamily="2" charset="2"/>
                <a:buChar char="§"/>
                <a:defRPr/>
              </a:pPr>
              <a:r>
                <a:rPr lang="en-US" altLang="en-US" sz="1500" kern="0" dirty="0">
                  <a:solidFill>
                    <a:srgbClr val="000000"/>
                  </a:solidFill>
                  <a:cs typeface="+mn-cs"/>
                </a:rPr>
                <a:t>= 40 bytes + app layer overhead for TCP+IP</a:t>
              </a:r>
              <a:endParaRPr lang="en-US" altLang="en-US" sz="1500" kern="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19725" y="4751882"/>
              <a:ext cx="2683239" cy="1798820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9608" y="4467070"/>
              <a:ext cx="1626172" cy="553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overhead</a:t>
              </a:r>
              <a:endParaRPr lang="en-US" sz="21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89951" y="3261066"/>
            <a:ext cx="2978927" cy="507831"/>
            <a:chOff x="7719934" y="4348085"/>
            <a:chExt cx="3971903" cy="677106"/>
          </a:xfrm>
        </p:grpSpPr>
        <p:sp>
          <p:nvSpPr>
            <p:cNvPr id="177" name="Text Box 52"/>
            <p:cNvSpPr txBox="1">
              <a:spLocks noChangeArrowheads="1"/>
            </p:cNvSpPr>
            <p:nvPr/>
          </p:nvSpPr>
          <p:spPr bwMode="auto">
            <a:xfrm>
              <a:off x="8778774" y="4348085"/>
              <a:ext cx="2913063" cy="677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e.g., timestamp, record route taken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719934" y="4542020"/>
              <a:ext cx="9893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5804738" y="2538458"/>
            <a:ext cx="2978927" cy="300082"/>
            <a:chOff x="7719934" y="4348085"/>
            <a:chExt cx="3971903" cy="400108"/>
          </a:xfrm>
        </p:grpSpPr>
        <p:sp>
          <p:nvSpPr>
            <p:cNvPr id="67" name="Text Box 52"/>
            <p:cNvSpPr txBox="1">
              <a:spLocks noChangeArrowheads="1"/>
            </p:cNvSpPr>
            <p:nvPr/>
          </p:nvSpPr>
          <p:spPr bwMode="auto">
            <a:xfrm>
              <a:off x="8778774" y="4348085"/>
              <a:ext cx="2913063" cy="400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32-bit source IP address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7719934" y="4542020"/>
              <a:ext cx="9893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791177" y="2896855"/>
            <a:ext cx="3135848" cy="507831"/>
            <a:chOff x="7719934" y="4348085"/>
            <a:chExt cx="4181130" cy="677106"/>
          </a:xfrm>
        </p:grpSpPr>
        <p:sp>
          <p:nvSpPr>
            <p:cNvPr id="70" name="Text Box 52"/>
            <p:cNvSpPr txBox="1">
              <a:spLocks noChangeArrowheads="1"/>
            </p:cNvSpPr>
            <p:nvPr/>
          </p:nvSpPr>
          <p:spPr bwMode="auto">
            <a:xfrm>
              <a:off x="8778774" y="4348085"/>
              <a:ext cx="3122290" cy="677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32-bit destination IP address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7719934" y="4542020"/>
              <a:ext cx="9893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5802800" y="2190678"/>
            <a:ext cx="2978927" cy="300082"/>
            <a:chOff x="7719934" y="4348085"/>
            <a:chExt cx="3971903" cy="400108"/>
          </a:xfrm>
        </p:grpSpPr>
        <p:sp>
          <p:nvSpPr>
            <p:cNvPr id="73" name="Text Box 52"/>
            <p:cNvSpPr txBox="1">
              <a:spLocks noChangeArrowheads="1"/>
            </p:cNvSpPr>
            <p:nvPr/>
          </p:nvSpPr>
          <p:spPr bwMode="auto">
            <a:xfrm>
              <a:off x="8778774" y="4348085"/>
              <a:ext cx="2913063" cy="400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defTabSz="685800">
                <a:defRPr/>
              </a:pPr>
              <a:r>
                <a:rPr lang="en-US" altLang="en-US" sz="1350" kern="0" dirty="0">
                  <a:solidFill>
                    <a:srgbClr val="000000"/>
                  </a:solidFill>
                  <a:cs typeface="+mn-cs"/>
                </a:rPr>
                <a:t>header checksum</a:t>
              </a:r>
              <a:endParaRPr lang="en-US" altLang="en-US" sz="1350" kern="0" dirty="0">
                <a:solidFill>
                  <a:srgbClr val="000000"/>
                </a:solidFill>
                <a:cs typeface="+mn-cs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7719934" y="4542020"/>
              <a:ext cx="98935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582385" y="1318533"/>
            <a:ext cx="1932965" cy="3624943"/>
            <a:chOff x="9037775" y="1834243"/>
            <a:chExt cx="2577285" cy="4833257"/>
          </a:xfrm>
        </p:grpSpPr>
        <p:sp>
          <p:nvSpPr>
            <p:cNvPr id="78" name="TextBox 77"/>
            <p:cNvSpPr txBox="1"/>
            <p:nvPr/>
          </p:nvSpPr>
          <p:spPr>
            <a:xfrm>
              <a:off x="9037775" y="5532837"/>
              <a:ext cx="2577285" cy="61555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Maximum length: 64K bytes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Typically: 1500 bytes or less</a:t>
              </a:r>
              <a:endParaRPr lang="en-US" sz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11097988" y="1834243"/>
              <a:ext cx="0" cy="4833257"/>
            </a:xfrm>
            <a:prstGeom prst="straightConnector1">
              <a:avLst/>
            </a:prstGeom>
            <a:ln w="4445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10823536" y="1839686"/>
              <a:ext cx="600364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828978" y="6645729"/>
              <a:ext cx="600364" cy="0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Network Layer: 4-</a:t>
            </a:r>
            <a:fld id="{C4204591-24BD-A542-B9D5-F8D8A88D2FE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not use XML as the format?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XML - 维基百科，自由的百科全书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995686"/>
            <a:ext cx="2337739" cy="266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Forwarding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0" y="834292"/>
            <a:ext cx="7668344" cy="38189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ea typeface="MS PGothic" panose="020B0600070205080204" pitchFamily="34" charset="-128"/>
              </a:rPr>
              <a:t>Hierarchical addressing: route aggregation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624" y="890552"/>
            <a:ext cx="6837949" cy="33623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/>
              <a:t>Objectives of today's lesson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2818" name="Picture 2" descr="Computer network model - A lasagne - DEV Community 👩‍💻👨‍💻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33" y="1082835"/>
            <a:ext cx="7816353" cy="297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395536" y="2913506"/>
            <a:ext cx="8242666" cy="738363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1887" tIns="31887" rIns="31887" bIns="31887" numCol="1" rtlCol="0" anchor="ctr" anchorCtr="0" compatLnSpc="1">
            <a:noAutofit/>
          </a:bodyPr>
          <a:lstStyle/>
          <a:p>
            <a:pPr algn="ctr" eaLnBrk="1">
              <a:lnSpc>
                <a:spcPct val="90000"/>
              </a:lnSpc>
            </a:pPr>
            <a:endParaRPr lang="en-US" dirty="0">
              <a:solidFill>
                <a:srgbClr val="000000"/>
              </a:solidFill>
              <a:latin typeface="Canela Text Regular" charset="0"/>
              <a:ea typeface="Canela Text Regular" charset="0"/>
              <a:cs typeface="Canela Text Regular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of router
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Knowing the above principle, you can even implement a router with a PC
However, as mentioned in </a:t>
            </a:r>
            <a:r>
              <a:rPr lang="en-US" altLang="zh-CN" dirty="0" err="1"/>
              <a:t>Lec</a:t>
            </a:r>
            <a:r>
              <a:rPr lang="en-US" altLang="zh-CN" dirty="0"/>
              <a:t>. 1, the general von Neumann architecture has slower performance</a:t>
            </a:r>
            <a:endParaRPr lang="en-US" dirty="0"/>
          </a:p>
        </p:txBody>
      </p:sp>
      <p:pic>
        <p:nvPicPr>
          <p:cNvPr id="7170" name="Picture 2" descr="Turn an old PC into a router - YouTub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95686"/>
            <a:ext cx="4443301" cy="249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Routers in reality
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Note that the wireless router in daily life is actually a link-layer device, not the router mentioned here
</a:t>
            </a:r>
            <a:endParaRPr lang="en-US" dirty="0"/>
          </a:p>
        </p:txBody>
      </p:sp>
      <p:pic>
        <p:nvPicPr>
          <p:cNvPr id="8194" name="Picture 2" descr="中国联通自主研发的开放接入路由器获电信设备入网许可|路由器|中国联通|电信设备_新浪科技_新浪网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20" r="38329"/>
          <a:stretch>
            <a:fillRect/>
          </a:stretch>
        </p:blipFill>
        <p:spPr bwMode="auto">
          <a:xfrm>
            <a:off x="1691680" y="915566"/>
            <a:ext cx="5304420" cy="279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Routers in reality
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58" y="3852573"/>
            <a:ext cx="8446369" cy="915880"/>
          </a:xfrm>
        </p:spPr>
        <p:txBody>
          <a:bodyPr/>
          <a:lstStyle/>
          <a:p>
            <a:r>
              <a:rPr lang="en-US" altLang="zh-CN" dirty="0"/>
              <a:t>Input Port: Parses packets and determines the forwarding destination
Switch fabric</a:t>
            </a:r>
            <a:r>
              <a:rPr lang="zh-CN" altLang="en-US" dirty="0"/>
              <a:t>：</a:t>
            </a:r>
            <a:r>
              <a:rPr lang="en-US" altLang="zh-CN" dirty="0"/>
              <a:t>Message transmission</a:t>
            </a:r>
            <a:endParaRPr lang="en-US" altLang="zh-CN" dirty="0"/>
          </a:p>
          <a:p>
            <a:r>
              <a:rPr lang="en-US" dirty="0"/>
              <a:t>Output Port: </a:t>
            </a:r>
            <a:r>
              <a:rPr lang="en-US" altLang="zh-CN" dirty="0"/>
              <a:t>Packet encapsulation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720" y="699542"/>
            <a:ext cx="5472608" cy="27209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MS PGothic" panose="020B0600070205080204" pitchFamily="34" charset="-128"/>
              </a:rPr>
              <a:t>Switching fabrics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58" y="3764591"/>
            <a:ext cx="8446369" cy="1003862"/>
          </a:xfrm>
        </p:spPr>
        <p:txBody>
          <a:bodyPr/>
          <a:lstStyle/>
          <a:p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inside Network</a:t>
            </a:r>
            <a:endParaRPr lang="en-US" dirty="0"/>
          </a:p>
        </p:txBody>
      </p:sp>
      <p:grpSp>
        <p:nvGrpSpPr>
          <p:cNvPr id="4" name="Group 80"/>
          <p:cNvGrpSpPr/>
          <p:nvPr/>
        </p:nvGrpSpPr>
        <p:grpSpPr bwMode="auto">
          <a:xfrm>
            <a:off x="3436669" y="1197138"/>
            <a:ext cx="1093120" cy="215900"/>
            <a:chOff x="876" y="2800"/>
            <a:chExt cx="788" cy="175"/>
          </a:xfrm>
        </p:grpSpPr>
        <p:sp>
          <p:nvSpPr>
            <p:cNvPr id="5" name="Rectangle 81"/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5F5F5F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6" name="Rectangle 82"/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66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7" name="Rectangle 83"/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3333CC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8" name="Rectangle 84"/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" name="Line 85"/>
            <p:cNvSpPr>
              <a:spLocks noChangeShapeType="1"/>
            </p:cNvSpPr>
            <p:nvPr/>
          </p:nvSpPr>
          <p:spPr bwMode="auto">
            <a:xfrm flipV="1">
              <a:off x="876" y="2887"/>
              <a:ext cx="7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10" name="Group 86"/>
          <p:cNvGrpSpPr/>
          <p:nvPr/>
        </p:nvGrpSpPr>
        <p:grpSpPr bwMode="auto">
          <a:xfrm>
            <a:off x="3435082" y="1592426"/>
            <a:ext cx="1094506" cy="215900"/>
            <a:chOff x="876" y="2800"/>
            <a:chExt cx="789" cy="175"/>
          </a:xfrm>
        </p:grpSpPr>
        <p:sp>
          <p:nvSpPr>
            <p:cNvPr id="11" name="Rectangle 87"/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5F5F5F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2" name="Rectangle 88"/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66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3" name="Rectangle 89"/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3333CC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4" name="Rectangle 90"/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5" name="Line 91"/>
            <p:cNvSpPr>
              <a:spLocks noChangeShapeType="1"/>
            </p:cNvSpPr>
            <p:nvPr/>
          </p:nvSpPr>
          <p:spPr bwMode="auto">
            <a:xfrm flipV="1">
              <a:off x="876" y="2887"/>
              <a:ext cx="7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16" name="Group 92"/>
          <p:cNvGrpSpPr/>
          <p:nvPr/>
        </p:nvGrpSpPr>
        <p:grpSpPr bwMode="auto">
          <a:xfrm>
            <a:off x="3430320" y="2019463"/>
            <a:ext cx="1079248" cy="215900"/>
            <a:chOff x="876" y="2800"/>
            <a:chExt cx="778" cy="175"/>
          </a:xfrm>
        </p:grpSpPr>
        <p:sp>
          <p:nvSpPr>
            <p:cNvPr id="17" name="Rectangle 93"/>
            <p:cNvSpPr>
              <a:spLocks noChangeArrowheads="1"/>
            </p:cNvSpPr>
            <p:nvPr/>
          </p:nvSpPr>
          <p:spPr bwMode="auto">
            <a:xfrm>
              <a:off x="925" y="2800"/>
              <a:ext cx="485" cy="17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5F5F5F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8" name="Rectangle 94"/>
            <p:cNvSpPr>
              <a:spLocks noChangeArrowheads="1"/>
            </p:cNvSpPr>
            <p:nvPr/>
          </p:nvSpPr>
          <p:spPr bwMode="auto">
            <a:xfrm>
              <a:off x="945" y="2849"/>
              <a:ext cx="151" cy="78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66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9" name="Rectangle 95"/>
            <p:cNvSpPr>
              <a:spLocks noChangeArrowheads="1"/>
            </p:cNvSpPr>
            <p:nvPr/>
          </p:nvSpPr>
          <p:spPr bwMode="auto">
            <a:xfrm>
              <a:off x="1117" y="2818"/>
              <a:ext cx="124" cy="13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3333CC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0" name="Rectangle 96"/>
            <p:cNvSpPr>
              <a:spLocks noChangeArrowheads="1"/>
            </p:cNvSpPr>
            <p:nvPr/>
          </p:nvSpPr>
          <p:spPr bwMode="auto">
            <a:xfrm>
              <a:off x="1263" y="2815"/>
              <a:ext cx="125" cy="13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1" name="Line 97"/>
            <p:cNvSpPr>
              <a:spLocks noChangeShapeType="1"/>
            </p:cNvSpPr>
            <p:nvPr/>
          </p:nvSpPr>
          <p:spPr bwMode="auto">
            <a:xfrm flipV="1">
              <a:off x="876" y="2887"/>
              <a:ext cx="77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22" name="Line 98"/>
          <p:cNvSpPr>
            <a:spLocks noChangeShapeType="1"/>
          </p:cNvSpPr>
          <p:nvPr/>
        </p:nvSpPr>
        <p:spPr bwMode="auto">
          <a:xfrm>
            <a:off x="4555849" y="1205255"/>
            <a:ext cx="0" cy="10033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23" name="Group 99"/>
          <p:cNvGrpSpPr/>
          <p:nvPr/>
        </p:nvGrpSpPr>
        <p:grpSpPr bwMode="auto">
          <a:xfrm>
            <a:off x="4623688" y="1214095"/>
            <a:ext cx="1030288" cy="215900"/>
            <a:chOff x="367" y="3463"/>
            <a:chExt cx="649" cy="136"/>
          </a:xfrm>
        </p:grpSpPr>
        <p:sp>
          <p:nvSpPr>
            <p:cNvPr id="24" name="Rectangle 100"/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5F5F5F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5" name="Rectangle 101"/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66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6" name="Rectangle 102"/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3333CC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7" name="Rectangle 103"/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8" name="Line 104"/>
            <p:cNvSpPr>
              <a:spLocks noChangeShapeType="1"/>
            </p:cNvSpPr>
            <p:nvPr/>
          </p:nvSpPr>
          <p:spPr bwMode="auto">
            <a:xfrm flipV="1">
              <a:off x="367" y="3527"/>
              <a:ext cx="64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29" name="Group 105"/>
          <p:cNvGrpSpPr/>
          <p:nvPr/>
        </p:nvGrpSpPr>
        <p:grpSpPr bwMode="auto">
          <a:xfrm>
            <a:off x="4614163" y="1606208"/>
            <a:ext cx="1044574" cy="215900"/>
            <a:chOff x="358" y="3463"/>
            <a:chExt cx="658" cy="136"/>
          </a:xfrm>
        </p:grpSpPr>
        <p:sp>
          <p:nvSpPr>
            <p:cNvPr id="30" name="Rectangle 106"/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5F5F5F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1" name="Rectangle 107"/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66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2" name="Rectangle 108"/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3333CC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3" name="Rectangle 109"/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4" name="Line 110"/>
            <p:cNvSpPr>
              <a:spLocks noChangeShapeType="1"/>
            </p:cNvSpPr>
            <p:nvPr/>
          </p:nvSpPr>
          <p:spPr bwMode="auto">
            <a:xfrm flipV="1">
              <a:off x="358" y="3527"/>
              <a:ext cx="65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grpSp>
        <p:nvGrpSpPr>
          <p:cNvPr id="35" name="Group 111"/>
          <p:cNvGrpSpPr/>
          <p:nvPr/>
        </p:nvGrpSpPr>
        <p:grpSpPr bwMode="auto">
          <a:xfrm>
            <a:off x="4612756" y="2028302"/>
            <a:ext cx="1046163" cy="215900"/>
            <a:chOff x="357" y="3463"/>
            <a:chExt cx="659" cy="136"/>
          </a:xfrm>
        </p:grpSpPr>
        <p:sp>
          <p:nvSpPr>
            <p:cNvPr id="36" name="Rectangle 112"/>
            <p:cNvSpPr>
              <a:spLocks noChangeArrowheads="1"/>
            </p:cNvSpPr>
            <p:nvPr/>
          </p:nvSpPr>
          <p:spPr bwMode="auto">
            <a:xfrm>
              <a:off x="498" y="3463"/>
              <a:ext cx="424" cy="13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5F5F5F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7" name="Rectangle 113"/>
            <p:cNvSpPr>
              <a:spLocks noChangeArrowheads="1"/>
            </p:cNvSpPr>
            <p:nvPr/>
          </p:nvSpPr>
          <p:spPr bwMode="auto">
            <a:xfrm>
              <a:off x="771" y="3500"/>
              <a:ext cx="132" cy="6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66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8" name="Rectangle 114"/>
            <p:cNvSpPr>
              <a:spLocks noChangeArrowheads="1"/>
            </p:cNvSpPr>
            <p:nvPr/>
          </p:nvSpPr>
          <p:spPr bwMode="auto">
            <a:xfrm>
              <a:off x="644" y="3477"/>
              <a:ext cx="108" cy="10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3333CC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9" name="Rectangle 115"/>
            <p:cNvSpPr>
              <a:spLocks noChangeArrowheads="1"/>
            </p:cNvSpPr>
            <p:nvPr/>
          </p:nvSpPr>
          <p:spPr bwMode="auto">
            <a:xfrm>
              <a:off x="517" y="3480"/>
              <a:ext cx="108" cy="10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40" name="Line 116"/>
            <p:cNvSpPr>
              <a:spLocks noChangeShapeType="1"/>
            </p:cNvSpPr>
            <p:nvPr/>
          </p:nvSpPr>
          <p:spPr bwMode="auto">
            <a:xfrm flipV="1">
              <a:off x="357" y="3527"/>
              <a:ext cx="65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41" name="Text Box 117"/>
          <p:cNvSpPr txBox="1">
            <a:spLocks noChangeArrowheads="1"/>
          </p:cNvSpPr>
          <p:nvPr/>
        </p:nvSpPr>
        <p:spPr bwMode="auto">
          <a:xfrm>
            <a:off x="4331865" y="2547775"/>
            <a:ext cx="552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bus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09998" y="1152002"/>
            <a:ext cx="2798763" cy="1752600"/>
            <a:chOff x="1968777" y="4452316"/>
            <a:chExt cx="2798763" cy="1752600"/>
          </a:xfrm>
        </p:grpSpPr>
        <p:grpSp>
          <p:nvGrpSpPr>
            <p:cNvPr id="43" name="Group 30"/>
            <p:cNvGrpSpPr/>
            <p:nvPr/>
          </p:nvGrpSpPr>
          <p:grpSpPr bwMode="auto">
            <a:xfrm>
              <a:off x="2121177" y="4534866"/>
              <a:ext cx="890588" cy="215900"/>
              <a:chOff x="876" y="2800"/>
              <a:chExt cx="642" cy="175"/>
            </a:xfrm>
          </p:grpSpPr>
          <p:sp>
            <p:nvSpPr>
              <p:cNvPr id="78" name="Rectangle 7"/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5F5F5F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9" name="Rectangle 8"/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66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80" name="Rectangle 9"/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3333CC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81" name="Rectangle 10"/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82" name="Line 11"/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4" name="Group 45"/>
            <p:cNvGrpSpPr/>
            <p:nvPr/>
          </p:nvGrpSpPr>
          <p:grpSpPr bwMode="auto">
            <a:xfrm>
              <a:off x="2097365" y="4930154"/>
              <a:ext cx="890587" cy="215900"/>
              <a:chOff x="876" y="2800"/>
              <a:chExt cx="642" cy="175"/>
            </a:xfrm>
          </p:grpSpPr>
          <p:sp>
            <p:nvSpPr>
              <p:cNvPr id="73" name="Rectangle 46"/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5F5F5F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Rectangle 47"/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66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5" name="Rectangle 48"/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3333CC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6" name="Rectangle 49"/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7" name="Line 50"/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5" name="Group 51"/>
            <p:cNvGrpSpPr/>
            <p:nvPr/>
          </p:nvGrpSpPr>
          <p:grpSpPr bwMode="auto">
            <a:xfrm>
              <a:off x="2092602" y="5357191"/>
              <a:ext cx="890588" cy="215900"/>
              <a:chOff x="876" y="2800"/>
              <a:chExt cx="642" cy="175"/>
            </a:xfrm>
          </p:grpSpPr>
          <p:sp>
            <p:nvSpPr>
              <p:cNvPr id="68" name="Rectangle 52"/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5F5F5F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9" name="Rectangle 53"/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66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0" name="Rectangle 54"/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3333CC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1" name="Rectangle 55"/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72" name="Line 56"/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6" name="Rectangle 57"/>
            <p:cNvSpPr>
              <a:spLocks noChangeArrowheads="1"/>
            </p:cNvSpPr>
            <p:nvPr/>
          </p:nvSpPr>
          <p:spPr bwMode="auto">
            <a:xfrm>
              <a:off x="2980015" y="4452316"/>
              <a:ext cx="704850" cy="117633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grpSp>
          <p:nvGrpSpPr>
            <p:cNvPr id="47" name="Group 64"/>
            <p:cNvGrpSpPr/>
            <p:nvPr/>
          </p:nvGrpSpPr>
          <p:grpSpPr bwMode="auto">
            <a:xfrm>
              <a:off x="3689627" y="4533279"/>
              <a:ext cx="890588" cy="215900"/>
              <a:chOff x="455" y="3463"/>
              <a:chExt cx="561" cy="136"/>
            </a:xfrm>
          </p:grpSpPr>
          <p:sp>
            <p:nvSpPr>
              <p:cNvPr id="63" name="Rectangle 59"/>
              <p:cNvSpPr>
                <a:spLocks noChangeArrowheads="1"/>
              </p:cNvSpPr>
              <p:nvPr/>
            </p:nvSpPr>
            <p:spPr bwMode="auto">
              <a:xfrm>
                <a:off x="498" y="3463"/>
                <a:ext cx="424" cy="13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5F5F5F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4" name="Rectangle 60"/>
              <p:cNvSpPr>
                <a:spLocks noChangeArrowheads="1"/>
              </p:cNvSpPr>
              <p:nvPr/>
            </p:nvSpPr>
            <p:spPr bwMode="auto">
              <a:xfrm>
                <a:off x="771" y="3500"/>
                <a:ext cx="132" cy="61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66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5" name="Rectangle 61"/>
              <p:cNvSpPr>
                <a:spLocks noChangeArrowheads="1"/>
              </p:cNvSpPr>
              <p:nvPr/>
            </p:nvSpPr>
            <p:spPr bwMode="auto">
              <a:xfrm>
                <a:off x="644" y="3477"/>
                <a:ext cx="108" cy="10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3333CC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6" name="Rectangle 62"/>
              <p:cNvSpPr>
                <a:spLocks noChangeArrowheads="1"/>
              </p:cNvSpPr>
              <p:nvPr/>
            </p:nvSpPr>
            <p:spPr bwMode="auto">
              <a:xfrm>
                <a:off x="517" y="3480"/>
                <a:ext cx="108" cy="10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7" name="Line 63"/>
              <p:cNvSpPr>
                <a:spLocks noChangeShapeType="1"/>
              </p:cNvSpPr>
              <p:nvPr/>
            </p:nvSpPr>
            <p:spPr bwMode="auto">
              <a:xfrm flipV="1">
                <a:off x="455" y="3527"/>
                <a:ext cx="561" cy="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8" name="Group 65"/>
            <p:cNvGrpSpPr/>
            <p:nvPr/>
          </p:nvGrpSpPr>
          <p:grpSpPr bwMode="auto">
            <a:xfrm>
              <a:off x="3694390" y="4925391"/>
              <a:ext cx="890587" cy="215900"/>
              <a:chOff x="455" y="3463"/>
              <a:chExt cx="561" cy="136"/>
            </a:xfrm>
          </p:grpSpPr>
          <p:sp>
            <p:nvSpPr>
              <p:cNvPr id="58" name="Rectangle 66"/>
              <p:cNvSpPr>
                <a:spLocks noChangeArrowheads="1"/>
              </p:cNvSpPr>
              <p:nvPr/>
            </p:nvSpPr>
            <p:spPr bwMode="auto">
              <a:xfrm>
                <a:off x="498" y="3463"/>
                <a:ext cx="424" cy="13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5F5F5F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Rectangle 67"/>
              <p:cNvSpPr>
                <a:spLocks noChangeArrowheads="1"/>
              </p:cNvSpPr>
              <p:nvPr/>
            </p:nvSpPr>
            <p:spPr bwMode="auto">
              <a:xfrm>
                <a:off x="771" y="3500"/>
                <a:ext cx="132" cy="61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66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0" name="Rectangle 68"/>
              <p:cNvSpPr>
                <a:spLocks noChangeArrowheads="1"/>
              </p:cNvSpPr>
              <p:nvPr/>
            </p:nvSpPr>
            <p:spPr bwMode="auto">
              <a:xfrm>
                <a:off x="644" y="3477"/>
                <a:ext cx="108" cy="10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3333CC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1" name="Rectangle 69"/>
              <p:cNvSpPr>
                <a:spLocks noChangeArrowheads="1"/>
              </p:cNvSpPr>
              <p:nvPr/>
            </p:nvSpPr>
            <p:spPr bwMode="auto">
              <a:xfrm>
                <a:off x="517" y="3480"/>
                <a:ext cx="108" cy="10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62" name="Line 70"/>
              <p:cNvSpPr>
                <a:spLocks noChangeShapeType="1"/>
              </p:cNvSpPr>
              <p:nvPr/>
            </p:nvSpPr>
            <p:spPr bwMode="auto">
              <a:xfrm flipV="1">
                <a:off x="455" y="3527"/>
                <a:ext cx="561" cy="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49" name="Group 71"/>
            <p:cNvGrpSpPr/>
            <p:nvPr/>
          </p:nvGrpSpPr>
          <p:grpSpPr bwMode="auto">
            <a:xfrm>
              <a:off x="3689627" y="5352429"/>
              <a:ext cx="890588" cy="215900"/>
              <a:chOff x="455" y="3463"/>
              <a:chExt cx="561" cy="136"/>
            </a:xfrm>
          </p:grpSpPr>
          <p:sp>
            <p:nvSpPr>
              <p:cNvPr id="53" name="Rectangle 72"/>
              <p:cNvSpPr>
                <a:spLocks noChangeArrowheads="1"/>
              </p:cNvSpPr>
              <p:nvPr/>
            </p:nvSpPr>
            <p:spPr bwMode="auto">
              <a:xfrm>
                <a:off x="498" y="3463"/>
                <a:ext cx="424" cy="136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5F5F5F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Rectangle 73"/>
              <p:cNvSpPr>
                <a:spLocks noChangeArrowheads="1"/>
              </p:cNvSpPr>
              <p:nvPr/>
            </p:nvSpPr>
            <p:spPr bwMode="auto">
              <a:xfrm>
                <a:off x="771" y="3500"/>
                <a:ext cx="132" cy="61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66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5" name="Rectangle 74"/>
              <p:cNvSpPr>
                <a:spLocks noChangeArrowheads="1"/>
              </p:cNvSpPr>
              <p:nvPr/>
            </p:nvSpPr>
            <p:spPr bwMode="auto">
              <a:xfrm>
                <a:off x="644" y="3477"/>
                <a:ext cx="108" cy="10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3333CC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Rectangle 75"/>
              <p:cNvSpPr>
                <a:spLocks noChangeArrowheads="1"/>
              </p:cNvSpPr>
              <p:nvPr/>
            </p:nvSpPr>
            <p:spPr bwMode="auto">
              <a:xfrm>
                <a:off x="517" y="3480"/>
                <a:ext cx="108" cy="10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57" name="Line 76"/>
              <p:cNvSpPr>
                <a:spLocks noChangeShapeType="1"/>
              </p:cNvSpPr>
              <p:nvPr/>
            </p:nvSpPr>
            <p:spPr bwMode="auto">
              <a:xfrm flipV="1">
                <a:off x="455" y="3527"/>
                <a:ext cx="561" cy="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0" name="Text Box 78"/>
            <p:cNvSpPr txBox="1">
              <a:spLocks noChangeArrowheads="1"/>
            </p:cNvSpPr>
            <p:nvPr/>
          </p:nvSpPr>
          <p:spPr bwMode="auto">
            <a:xfrm>
              <a:off x="2813327" y="5838204"/>
              <a:ext cx="10096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memory</a:t>
              </a: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1" name="Text Box 79"/>
            <p:cNvSpPr txBox="1">
              <a:spLocks noChangeArrowheads="1"/>
            </p:cNvSpPr>
            <p:nvPr/>
          </p:nvSpPr>
          <p:spPr bwMode="auto">
            <a:xfrm>
              <a:off x="2911752" y="4769816"/>
              <a:ext cx="82391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memory</a:t>
              </a:r>
              <a:endPara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52" name="Freeform 171"/>
            <p:cNvSpPr/>
            <p:nvPr/>
          </p:nvSpPr>
          <p:spPr bwMode="auto">
            <a:xfrm>
              <a:off x="1968777" y="4577729"/>
              <a:ext cx="2798763" cy="412750"/>
            </a:xfrm>
            <a:custGeom>
              <a:avLst/>
              <a:gdLst>
                <a:gd name="T0" fmla="*/ 0 w 1763"/>
                <a:gd name="T1" fmla="*/ 0 h 260"/>
                <a:gd name="T2" fmla="*/ 2147483647 w 1763"/>
                <a:gd name="T3" fmla="*/ 0 h 260"/>
                <a:gd name="T4" fmla="*/ 2147483647 w 1763"/>
                <a:gd name="T5" fmla="*/ 2147483647 h 260"/>
                <a:gd name="T6" fmla="*/ 2147483647 w 1763"/>
                <a:gd name="T7" fmla="*/ 2147483647 h 2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63"/>
                <a:gd name="T13" fmla="*/ 0 h 260"/>
                <a:gd name="T14" fmla="*/ 1763 w 1763"/>
                <a:gd name="T15" fmla="*/ 260 h 2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63" h="260">
                  <a:moveTo>
                    <a:pt x="0" y="0"/>
                  </a:moveTo>
                  <a:lnTo>
                    <a:pt x="689" y="0"/>
                  </a:lnTo>
                  <a:lnTo>
                    <a:pt x="1054" y="260"/>
                  </a:lnTo>
                  <a:lnTo>
                    <a:pt x="1763" y="260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83" name="Freeform 172"/>
          <p:cNvSpPr/>
          <p:nvPr/>
        </p:nvSpPr>
        <p:spPr bwMode="auto">
          <a:xfrm>
            <a:off x="3687340" y="1260312"/>
            <a:ext cx="2006600" cy="400050"/>
          </a:xfrm>
          <a:custGeom>
            <a:avLst/>
            <a:gdLst>
              <a:gd name="T0" fmla="*/ 0 w 1264"/>
              <a:gd name="T1" fmla="*/ 2147483647 h 252"/>
              <a:gd name="T2" fmla="*/ 2147483647 w 1264"/>
              <a:gd name="T3" fmla="*/ 0 h 252"/>
              <a:gd name="T4" fmla="*/ 2147483647 w 1264"/>
              <a:gd name="T5" fmla="*/ 2147483647 h 252"/>
              <a:gd name="T6" fmla="*/ 2147483647 w 1264"/>
              <a:gd name="T7" fmla="*/ 2147483647 h 252"/>
              <a:gd name="T8" fmla="*/ 0 60000 65536"/>
              <a:gd name="T9" fmla="*/ 0 60000 65536"/>
              <a:gd name="T10" fmla="*/ 0 60000 65536"/>
              <a:gd name="T11" fmla="*/ 0 60000 65536"/>
              <a:gd name="T12" fmla="*/ 0 w 1264"/>
              <a:gd name="T13" fmla="*/ 0 h 252"/>
              <a:gd name="T14" fmla="*/ 1264 w 1264"/>
              <a:gd name="T15" fmla="*/ 252 h 2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4" h="252">
                <a:moveTo>
                  <a:pt x="0" y="2"/>
                </a:moveTo>
                <a:lnTo>
                  <a:pt x="622" y="0"/>
                </a:lnTo>
                <a:lnTo>
                  <a:pt x="616" y="246"/>
                </a:lnTo>
                <a:lnTo>
                  <a:pt x="1264" y="252"/>
                </a:ln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5925605" y="792857"/>
            <a:ext cx="2854919" cy="2066925"/>
            <a:chOff x="6675121" y="4485654"/>
            <a:chExt cx="2854919" cy="2066925"/>
          </a:xfrm>
        </p:grpSpPr>
        <p:grpSp>
          <p:nvGrpSpPr>
            <p:cNvPr id="85" name="Group 118"/>
            <p:cNvGrpSpPr/>
            <p:nvPr/>
          </p:nvGrpSpPr>
          <p:grpSpPr bwMode="auto">
            <a:xfrm>
              <a:off x="7469465" y="4485654"/>
              <a:ext cx="890587" cy="215900"/>
              <a:chOff x="876" y="2800"/>
              <a:chExt cx="642" cy="175"/>
            </a:xfrm>
          </p:grpSpPr>
          <p:sp>
            <p:nvSpPr>
              <p:cNvPr id="134" name="Rectangle 119"/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5F5F5F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35" name="Rectangle 120"/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66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36" name="Rectangle 121"/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3333CC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37" name="Rectangle 122"/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38" name="Line 123"/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6" name="Group 124"/>
            <p:cNvGrpSpPr/>
            <p:nvPr/>
          </p:nvGrpSpPr>
          <p:grpSpPr bwMode="auto">
            <a:xfrm>
              <a:off x="7445652" y="4880941"/>
              <a:ext cx="890588" cy="215900"/>
              <a:chOff x="876" y="2800"/>
              <a:chExt cx="642" cy="175"/>
            </a:xfrm>
          </p:grpSpPr>
          <p:sp>
            <p:nvSpPr>
              <p:cNvPr id="129" name="Rectangle 125"/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5F5F5F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30" name="Rectangle 126"/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66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31" name="Rectangle 127"/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3333CC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32" name="Rectangle 128"/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33" name="Line 129"/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7" name="Group 130"/>
            <p:cNvGrpSpPr/>
            <p:nvPr/>
          </p:nvGrpSpPr>
          <p:grpSpPr bwMode="auto">
            <a:xfrm>
              <a:off x="7440890" y="5307979"/>
              <a:ext cx="890587" cy="215900"/>
              <a:chOff x="876" y="2800"/>
              <a:chExt cx="642" cy="175"/>
            </a:xfrm>
          </p:grpSpPr>
          <p:sp>
            <p:nvSpPr>
              <p:cNvPr id="124" name="Rectangle 131"/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5F5F5F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25" name="Rectangle 132"/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66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26" name="Rectangle 133"/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3333CC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Rectangle 134"/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FF0000"/>
                </a:solidFill>
                <a:miter lim="800000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Line 135"/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88" name="Group 154"/>
            <p:cNvGrpSpPr/>
            <p:nvPr/>
          </p:nvGrpSpPr>
          <p:grpSpPr bwMode="auto">
            <a:xfrm rot="5400000">
              <a:off x="8564840" y="5504829"/>
              <a:ext cx="895350" cy="1035050"/>
              <a:chOff x="2954" y="2776"/>
              <a:chExt cx="564" cy="652"/>
            </a:xfrm>
          </p:grpSpPr>
          <p:grpSp>
            <p:nvGrpSpPr>
              <p:cNvPr id="106" name="Group 136"/>
              <p:cNvGrpSpPr/>
              <p:nvPr/>
            </p:nvGrpSpPr>
            <p:grpSpPr bwMode="auto">
              <a:xfrm>
                <a:off x="2954" y="2776"/>
                <a:ext cx="561" cy="136"/>
                <a:chOff x="455" y="3463"/>
                <a:chExt cx="561" cy="136"/>
              </a:xfrm>
            </p:grpSpPr>
            <p:sp>
              <p:nvSpPr>
                <p:cNvPr id="119" name="Rectangle 137"/>
                <p:cNvSpPr>
                  <a:spLocks noChangeArrowheads="1"/>
                </p:cNvSpPr>
                <p:nvPr/>
              </p:nvSpPr>
              <p:spPr bwMode="auto">
                <a:xfrm>
                  <a:off x="496" y="3465"/>
                  <a:ext cx="424" cy="136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5F5F5F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0" name="Rectangle 138"/>
                <p:cNvSpPr>
                  <a:spLocks noChangeArrowheads="1"/>
                </p:cNvSpPr>
                <p:nvPr/>
              </p:nvSpPr>
              <p:spPr bwMode="auto">
                <a:xfrm>
                  <a:off x="769" y="3504"/>
                  <a:ext cx="132" cy="61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6600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1" name="Rectangle 139"/>
                <p:cNvSpPr>
                  <a:spLocks noChangeArrowheads="1"/>
                </p:cNvSpPr>
                <p:nvPr/>
              </p:nvSpPr>
              <p:spPr bwMode="auto">
                <a:xfrm>
                  <a:off x="642" y="3479"/>
                  <a:ext cx="108" cy="104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3333CC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2" name="Rectangle 140"/>
                <p:cNvSpPr>
                  <a:spLocks noChangeArrowheads="1"/>
                </p:cNvSpPr>
                <p:nvPr/>
              </p:nvSpPr>
              <p:spPr bwMode="auto">
                <a:xfrm>
                  <a:off x="515" y="3484"/>
                  <a:ext cx="108" cy="105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FF0000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3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453" y="3529"/>
                  <a:ext cx="561" cy="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07" name="Group 142"/>
              <p:cNvGrpSpPr/>
              <p:nvPr/>
            </p:nvGrpSpPr>
            <p:grpSpPr bwMode="auto">
              <a:xfrm>
                <a:off x="2957" y="3023"/>
                <a:ext cx="561" cy="136"/>
                <a:chOff x="455" y="3463"/>
                <a:chExt cx="561" cy="136"/>
              </a:xfrm>
            </p:grpSpPr>
            <p:sp>
              <p:nvSpPr>
                <p:cNvPr id="114" name="Rectangle 143"/>
                <p:cNvSpPr>
                  <a:spLocks noChangeArrowheads="1"/>
                </p:cNvSpPr>
                <p:nvPr/>
              </p:nvSpPr>
              <p:spPr bwMode="auto">
                <a:xfrm>
                  <a:off x="496" y="3465"/>
                  <a:ext cx="424" cy="136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5F5F5F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5" name="Rectangle 144"/>
                <p:cNvSpPr>
                  <a:spLocks noChangeArrowheads="1"/>
                </p:cNvSpPr>
                <p:nvPr/>
              </p:nvSpPr>
              <p:spPr bwMode="auto">
                <a:xfrm>
                  <a:off x="769" y="3504"/>
                  <a:ext cx="132" cy="61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6600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6" name="Rectangle 145"/>
                <p:cNvSpPr>
                  <a:spLocks noChangeArrowheads="1"/>
                </p:cNvSpPr>
                <p:nvPr/>
              </p:nvSpPr>
              <p:spPr bwMode="auto">
                <a:xfrm>
                  <a:off x="642" y="3479"/>
                  <a:ext cx="108" cy="104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3333CC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7" name="Rectangle 146"/>
                <p:cNvSpPr>
                  <a:spLocks noChangeArrowheads="1"/>
                </p:cNvSpPr>
                <p:nvPr/>
              </p:nvSpPr>
              <p:spPr bwMode="auto">
                <a:xfrm>
                  <a:off x="515" y="3484"/>
                  <a:ext cx="108" cy="105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FF0000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8" name="Line 147"/>
                <p:cNvSpPr>
                  <a:spLocks noChangeShapeType="1"/>
                </p:cNvSpPr>
                <p:nvPr/>
              </p:nvSpPr>
              <p:spPr bwMode="auto">
                <a:xfrm flipV="1">
                  <a:off x="453" y="3529"/>
                  <a:ext cx="561" cy="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  <p:grpSp>
            <p:nvGrpSpPr>
              <p:cNvPr id="108" name="Group 148"/>
              <p:cNvGrpSpPr/>
              <p:nvPr/>
            </p:nvGrpSpPr>
            <p:grpSpPr bwMode="auto">
              <a:xfrm>
                <a:off x="2954" y="3292"/>
                <a:ext cx="561" cy="136"/>
                <a:chOff x="455" y="3463"/>
                <a:chExt cx="561" cy="136"/>
              </a:xfrm>
            </p:grpSpPr>
            <p:sp>
              <p:nvSpPr>
                <p:cNvPr id="109" name="Rectangle 149"/>
                <p:cNvSpPr>
                  <a:spLocks noChangeArrowheads="1"/>
                </p:cNvSpPr>
                <p:nvPr/>
              </p:nvSpPr>
              <p:spPr bwMode="auto">
                <a:xfrm>
                  <a:off x="496" y="3465"/>
                  <a:ext cx="424" cy="136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5F5F5F"/>
                  </a:solidFill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0" name="Rectangle 150"/>
                <p:cNvSpPr>
                  <a:spLocks noChangeArrowheads="1"/>
                </p:cNvSpPr>
                <p:nvPr/>
              </p:nvSpPr>
              <p:spPr bwMode="auto">
                <a:xfrm>
                  <a:off x="769" y="3504"/>
                  <a:ext cx="132" cy="61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006600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1" name="Rectangle 151"/>
                <p:cNvSpPr>
                  <a:spLocks noChangeArrowheads="1"/>
                </p:cNvSpPr>
                <p:nvPr/>
              </p:nvSpPr>
              <p:spPr bwMode="auto">
                <a:xfrm>
                  <a:off x="642" y="3479"/>
                  <a:ext cx="108" cy="104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3333CC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2" name="Rectangle 152"/>
                <p:cNvSpPr>
                  <a:spLocks noChangeArrowheads="1"/>
                </p:cNvSpPr>
                <p:nvPr/>
              </p:nvSpPr>
              <p:spPr bwMode="auto">
                <a:xfrm>
                  <a:off x="515" y="3484"/>
                  <a:ext cx="108" cy="105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rgbClr val="FF0000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3" name="Line 153"/>
                <p:cNvSpPr>
                  <a:spLocks noChangeShapeType="1"/>
                </p:cNvSpPr>
                <p:nvPr/>
              </p:nvSpPr>
              <p:spPr bwMode="auto">
                <a:xfrm flipV="1">
                  <a:off x="453" y="3529"/>
                  <a:ext cx="561" cy="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89" name="Line 155"/>
            <p:cNvSpPr>
              <a:spLocks noChangeShapeType="1"/>
            </p:cNvSpPr>
            <p:nvPr/>
          </p:nvSpPr>
          <p:spPr bwMode="auto">
            <a:xfrm>
              <a:off x="8360052" y="4592016"/>
              <a:ext cx="10636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0" name="Line 156"/>
            <p:cNvSpPr>
              <a:spLocks noChangeShapeType="1"/>
            </p:cNvSpPr>
            <p:nvPr/>
          </p:nvSpPr>
          <p:spPr bwMode="auto">
            <a:xfrm flipV="1">
              <a:off x="8321952" y="4979366"/>
              <a:ext cx="1111250" cy="31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1" name="Line 157"/>
            <p:cNvSpPr>
              <a:spLocks noChangeShapeType="1"/>
            </p:cNvSpPr>
            <p:nvPr/>
          </p:nvSpPr>
          <p:spPr bwMode="auto">
            <a:xfrm>
              <a:off x="8321952" y="5411166"/>
              <a:ext cx="11017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2" name="Line 158"/>
            <p:cNvSpPr>
              <a:spLocks noChangeShapeType="1"/>
            </p:cNvSpPr>
            <p:nvPr/>
          </p:nvSpPr>
          <p:spPr bwMode="auto">
            <a:xfrm flipV="1">
              <a:off x="8604527" y="4592016"/>
              <a:ext cx="0" cy="9779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3" name="Line 159"/>
            <p:cNvSpPr>
              <a:spLocks noChangeShapeType="1"/>
            </p:cNvSpPr>
            <p:nvPr/>
          </p:nvSpPr>
          <p:spPr bwMode="auto">
            <a:xfrm flipV="1">
              <a:off x="9026802" y="4592016"/>
              <a:ext cx="0" cy="9779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4" name="Line 160"/>
            <p:cNvSpPr>
              <a:spLocks noChangeShapeType="1"/>
            </p:cNvSpPr>
            <p:nvPr/>
          </p:nvSpPr>
          <p:spPr bwMode="auto">
            <a:xfrm flipV="1">
              <a:off x="9423677" y="4582491"/>
              <a:ext cx="0" cy="9779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5" name="Oval 161"/>
            <p:cNvSpPr>
              <a:spLocks noChangeArrowheads="1"/>
            </p:cNvSpPr>
            <p:nvPr/>
          </p:nvSpPr>
          <p:spPr bwMode="auto">
            <a:xfrm>
              <a:off x="8563252" y="4553916"/>
              <a:ext cx="88900" cy="8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6" name="Oval 162"/>
            <p:cNvSpPr>
              <a:spLocks noChangeArrowheads="1"/>
            </p:cNvSpPr>
            <p:nvPr/>
          </p:nvSpPr>
          <p:spPr bwMode="auto">
            <a:xfrm>
              <a:off x="8563252" y="4938091"/>
              <a:ext cx="88900" cy="8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7" name="Oval 163"/>
            <p:cNvSpPr>
              <a:spLocks noChangeArrowheads="1"/>
            </p:cNvSpPr>
            <p:nvPr/>
          </p:nvSpPr>
          <p:spPr bwMode="auto">
            <a:xfrm>
              <a:off x="8556902" y="5363541"/>
              <a:ext cx="88900" cy="8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8" name="Oval 164"/>
            <p:cNvSpPr>
              <a:spLocks noChangeArrowheads="1"/>
            </p:cNvSpPr>
            <p:nvPr/>
          </p:nvSpPr>
          <p:spPr bwMode="auto">
            <a:xfrm>
              <a:off x="8988702" y="4553916"/>
              <a:ext cx="88900" cy="8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99" name="Oval 165"/>
            <p:cNvSpPr>
              <a:spLocks noChangeArrowheads="1"/>
            </p:cNvSpPr>
            <p:nvPr/>
          </p:nvSpPr>
          <p:spPr bwMode="auto">
            <a:xfrm>
              <a:off x="8988702" y="4938091"/>
              <a:ext cx="88900" cy="8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00" name="Oval 166"/>
            <p:cNvSpPr>
              <a:spLocks noChangeArrowheads="1"/>
            </p:cNvSpPr>
            <p:nvPr/>
          </p:nvSpPr>
          <p:spPr bwMode="auto">
            <a:xfrm>
              <a:off x="8982352" y="5363541"/>
              <a:ext cx="88900" cy="8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01" name="Oval 167"/>
            <p:cNvSpPr>
              <a:spLocks noChangeArrowheads="1"/>
            </p:cNvSpPr>
            <p:nvPr/>
          </p:nvSpPr>
          <p:spPr bwMode="auto">
            <a:xfrm>
              <a:off x="9379227" y="4553916"/>
              <a:ext cx="88900" cy="8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02" name="Oval 168"/>
            <p:cNvSpPr>
              <a:spLocks noChangeArrowheads="1"/>
            </p:cNvSpPr>
            <p:nvPr/>
          </p:nvSpPr>
          <p:spPr bwMode="auto">
            <a:xfrm>
              <a:off x="9379227" y="4938091"/>
              <a:ext cx="88900" cy="8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03" name="Oval 169"/>
            <p:cNvSpPr>
              <a:spLocks noChangeArrowheads="1"/>
            </p:cNvSpPr>
            <p:nvPr/>
          </p:nvSpPr>
          <p:spPr bwMode="auto">
            <a:xfrm>
              <a:off x="9372877" y="5363541"/>
              <a:ext cx="88900" cy="8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04" name="Text Box 170"/>
            <p:cNvSpPr txBox="1">
              <a:spLocks noChangeArrowheads="1"/>
            </p:cNvSpPr>
            <p:nvPr/>
          </p:nvSpPr>
          <p:spPr bwMode="auto">
            <a:xfrm>
              <a:off x="6675121" y="5767934"/>
              <a:ext cx="174919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interconnection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rPr>
                <a:t>network</a:t>
              </a: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05" name="Freeform 173"/>
            <p:cNvSpPr/>
            <p:nvPr/>
          </p:nvSpPr>
          <p:spPr bwMode="auto">
            <a:xfrm>
              <a:off x="7417077" y="4538041"/>
              <a:ext cx="1543050" cy="2014538"/>
            </a:xfrm>
            <a:custGeom>
              <a:avLst/>
              <a:gdLst>
                <a:gd name="T0" fmla="*/ 0 w 972"/>
                <a:gd name="T1" fmla="*/ 2147483647 h 1266"/>
                <a:gd name="T2" fmla="*/ 2147483647 w 972"/>
                <a:gd name="T3" fmla="*/ 0 h 1266"/>
                <a:gd name="T4" fmla="*/ 2147483647 w 972"/>
                <a:gd name="T5" fmla="*/ 2147483647 h 1266"/>
                <a:gd name="T6" fmla="*/ 0 60000 65536"/>
                <a:gd name="T7" fmla="*/ 0 60000 65536"/>
                <a:gd name="T8" fmla="*/ 0 60000 65536"/>
                <a:gd name="T9" fmla="*/ 0 w 972"/>
                <a:gd name="T10" fmla="*/ 0 h 1266"/>
                <a:gd name="T11" fmla="*/ 972 w 972"/>
                <a:gd name="T12" fmla="*/ 1266 h 12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1266">
                  <a:moveTo>
                    <a:pt x="0" y="3"/>
                  </a:moveTo>
                  <a:lnTo>
                    <a:pt x="969" y="0"/>
                  </a:lnTo>
                  <a:lnTo>
                    <a:pt x="972" y="1266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6156176" y="4876006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Mechanical Crossbar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793" y="2769295"/>
            <a:ext cx="1586933" cy="210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Generation of forwarding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/>
              <a:t>By exchanging information between routers
By a</a:t>
            </a:r>
            <a:r>
              <a:rPr lang="zh-CN" altLang="en-US" sz="1800" dirty="0"/>
              <a:t> </a:t>
            </a:r>
            <a:r>
              <a:rPr lang="en-US" altLang="zh-CN" sz="1800" dirty="0"/>
              <a:t>centralized controller</a:t>
            </a:r>
            <a:endParaRPr lang="en-US" altLang="zh-CN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altLang="zh-CN" sz="1800" dirty="0"/>
              <a:t>The forwarding table in each router must provide a forwarding destination for all IP addresses; That is, the forwarding table provides a holistic picture of the Internet's connectivity based on a local perspective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0" y="1707654"/>
            <a:ext cx="4453967" cy="2402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576" y="1715579"/>
            <a:ext cx="3733362" cy="21523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en-US" dirty="0">
                <a:ea typeface="宋体" panose="02010600030101010101" pitchFamily="2" charset="-122"/>
              </a:rPr>
              <a:t>Section</a:t>
            </a:r>
            <a:endParaRPr lang="en-US" altLang="en-US" dirty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348258" y="824601"/>
            <a:ext cx="8446369" cy="1095003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500"/>
              </a:spcAft>
            </a:pPr>
            <a:r>
              <a:rPr lang="en-US" altLang="zh-CN" sz="18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Link layer</a:t>
            </a:r>
            <a:endParaRPr lang="en-US" altLang="zh-CN" sz="18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18131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functionality of the Link layer
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There are three phases:</a:t>
            </a:r>
            <a:endParaRPr lang="en-US" altLang="zh-CN" dirty="0"/>
          </a:p>
          <a:p>
            <a:pPr lvl="1"/>
            <a:r>
              <a:rPr lang="en-US" altLang="zh-CN" dirty="0"/>
              <a:t>Take responsibility that IP protocol leave blank, but needed to drive the hardware</a:t>
            </a:r>
            <a:endParaRPr lang="en-US" altLang="zh-CN" dirty="0"/>
          </a:p>
          <a:p>
            <a:pPr lvl="2"/>
            <a:r>
              <a:rPr lang="en-US" altLang="zh-CN" dirty="0"/>
              <a:t>Error detection, retransmission, etc.</a:t>
            </a:r>
            <a:endParaRPr lang="en-US" altLang="zh-CN" dirty="0"/>
          </a:p>
          <a:p>
            <a:pPr lvl="1"/>
            <a:r>
              <a:rPr lang="en-US" altLang="zh-CN" dirty="0"/>
              <a:t>Multiple nodes share a link</a:t>
            </a:r>
            <a:endParaRPr lang="en-US" altLang="zh-CN" dirty="0"/>
          </a:p>
          <a:p>
            <a:pPr lvl="2"/>
            <a:r>
              <a:rPr lang="en-US" altLang="zh-CN" dirty="0"/>
              <a:t>Provide a simple, inexpensive way</a:t>
            </a:r>
            <a:endParaRPr lang="en-US" altLang="zh-CN" dirty="0"/>
          </a:p>
          <a:p>
            <a:pPr lvl="1"/>
            <a:r>
              <a:rPr lang="en-US" altLang="zh-CN" dirty="0"/>
              <a:t>Link layer switches</a:t>
            </a:r>
            <a:endParaRPr lang="en-US" altLang="zh-CN" dirty="0"/>
          </a:p>
          <a:p>
            <a:pPr lvl="2"/>
            <a:r>
              <a:rPr lang="en-US" altLang="zh-CN" dirty="0"/>
              <a:t>Straightforward and easy to use</a:t>
            </a:r>
            <a:endParaRPr lang="en-US" dirty="0"/>
          </a:p>
        </p:txBody>
      </p:sp>
      <p:pic>
        <p:nvPicPr>
          <p:cNvPr id="2050" name="Picture 2" descr="What is a MAC Address? How to Find My MAC Addres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20137"/>
            <a:ext cx="3563100" cy="20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Ethernet datagram
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58" y="3435845"/>
            <a:ext cx="8446369" cy="1332607"/>
          </a:xfrm>
        </p:spPr>
        <p:txBody>
          <a:bodyPr/>
          <a:lstStyle/>
          <a:p>
            <a:r>
              <a:rPr lang="en-US" altLang="zh-CN" dirty="0"/>
              <a:t>Synchronization, sending and receiving addresses, verification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3437" y="1236101"/>
            <a:ext cx="6516009" cy="9431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Multiple access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kern="0" dirty="0">
                <a:solidFill>
                  <a:srgbClr val="C00000"/>
                </a:solidFill>
                <a:cs typeface="+mn-cs"/>
              </a:rPr>
              <a:t>broadcast (shared wire or medium)</a:t>
            </a:r>
            <a:endParaRPr lang="en-US" kern="0" dirty="0">
              <a:solidFill>
                <a:srgbClr val="C00000"/>
              </a:solidFill>
              <a:cs typeface="+mn-cs"/>
            </a:endParaRPr>
          </a:p>
          <a:p>
            <a:pPr lvl="1">
              <a:defRPr/>
            </a:pPr>
            <a:r>
              <a:rPr lang="en-US" sz="2000" kern="0" dirty="0"/>
              <a:t>old-fashioned Ethernet</a:t>
            </a:r>
            <a:endParaRPr lang="en-US" sz="2000" kern="0" dirty="0"/>
          </a:p>
          <a:p>
            <a:endParaRPr lang="en-US" dirty="0"/>
          </a:p>
        </p:txBody>
      </p:sp>
      <p:grpSp>
        <p:nvGrpSpPr>
          <p:cNvPr id="290" name="Group 289"/>
          <p:cNvGrpSpPr/>
          <p:nvPr/>
        </p:nvGrpSpPr>
        <p:grpSpPr>
          <a:xfrm>
            <a:off x="17846" y="2427734"/>
            <a:ext cx="9306682" cy="1729180"/>
            <a:chOff x="1211750" y="4321796"/>
            <a:chExt cx="10317646" cy="1917017"/>
          </a:xfrm>
        </p:grpSpPr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1211750" y="5747371"/>
              <a:ext cx="1601788" cy="4540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panose="020B0604020202020204" pitchFamily="34" charset="0"/>
                </a:rPr>
                <a:t>shared wire (e.g., </a:t>
              </a:r>
              <a:endParaRPr lang="en-US" sz="1400" i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panose="020B0604020202020204" pitchFamily="34" charset="0"/>
                </a:rPr>
                <a:t>cabled Ethernet)</a:t>
              </a:r>
              <a:endParaRPr lang="en-US" sz="1400" i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5137386" y="5842275"/>
              <a:ext cx="1696298" cy="2754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panose="020B0604020202020204" pitchFamily="34" charset="0"/>
                </a:rPr>
                <a:t>shared radio: </a:t>
              </a:r>
              <a:r>
                <a:rPr lang="en-US" sz="1400" i="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WiFi</a:t>
              </a:r>
              <a:endParaRPr lang="en-US" sz="1400" i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6927657" y="5847044"/>
              <a:ext cx="1935146" cy="2754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panose="020B0604020202020204" pitchFamily="34" charset="0"/>
                </a:rPr>
                <a:t>shared radio: satellite </a:t>
              </a:r>
              <a:endParaRPr lang="en-US" sz="1400" i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8862810" y="5780226"/>
              <a:ext cx="2666586" cy="4585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panose="020B0604020202020204" pitchFamily="34" charset="0"/>
                </a:rPr>
                <a:t>humans at a cocktail party </a:t>
              </a:r>
              <a:endParaRPr lang="en-US" sz="1400" i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panose="020B0604020202020204" pitchFamily="34" charset="0"/>
                </a:rPr>
                <a:t>(shared air, acoustical)</a:t>
              </a:r>
              <a:endParaRPr lang="en-US" sz="1400" i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Line 173"/>
            <p:cNvSpPr>
              <a:spLocks noChangeShapeType="1"/>
            </p:cNvSpPr>
            <p:nvPr/>
          </p:nvSpPr>
          <p:spPr bwMode="auto">
            <a:xfrm flipH="1">
              <a:off x="1822938" y="4575796"/>
              <a:ext cx="466725" cy="890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" name="Line 174"/>
            <p:cNvSpPr>
              <a:spLocks noChangeShapeType="1"/>
            </p:cNvSpPr>
            <p:nvPr/>
          </p:nvSpPr>
          <p:spPr bwMode="auto">
            <a:xfrm>
              <a:off x="1805475" y="5047283"/>
              <a:ext cx="242888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" name="Line 175"/>
            <p:cNvSpPr>
              <a:spLocks noChangeShapeType="1"/>
            </p:cNvSpPr>
            <p:nvPr/>
          </p:nvSpPr>
          <p:spPr bwMode="auto">
            <a:xfrm>
              <a:off x="1670538" y="5383833"/>
              <a:ext cx="1905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" name="Line 176"/>
            <p:cNvSpPr>
              <a:spLocks noChangeShapeType="1"/>
            </p:cNvSpPr>
            <p:nvPr/>
          </p:nvSpPr>
          <p:spPr bwMode="auto">
            <a:xfrm flipV="1">
              <a:off x="2115038" y="4907583"/>
              <a:ext cx="177800" cy="7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2" name="Group 382"/>
            <p:cNvGrpSpPr/>
            <p:nvPr/>
          </p:nvGrpSpPr>
          <p:grpSpPr bwMode="auto">
            <a:xfrm>
              <a:off x="7127673" y="5455340"/>
              <a:ext cx="288925" cy="220663"/>
              <a:chOff x="2274" y="2821"/>
              <a:chExt cx="215" cy="238"/>
            </a:xfrm>
          </p:grpSpPr>
          <p:sp>
            <p:nvSpPr>
              <p:cNvPr id="13" name="Freeform 383"/>
              <p:cNvSpPr>
                <a:spLocks noEditPoints="1"/>
              </p:cNvSpPr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6 w 430"/>
                  <a:gd name="T19" fmla="*/ 1 h 50"/>
                  <a:gd name="T20" fmla="*/ 1 w 430"/>
                  <a:gd name="T21" fmla="*/ 1 h 50"/>
                  <a:gd name="T22" fmla="*/ 6 w 430"/>
                  <a:gd name="T23" fmla="*/ 1 h 5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  <a:moveTo>
                      <a:pt x="376" y="18"/>
                    </a:moveTo>
                    <a:lnTo>
                      <a:pt x="33" y="18"/>
                    </a:lnTo>
                    <a:lnTo>
                      <a:pt x="376" y="18"/>
                    </a:lnTo>
                    <a:close/>
                  </a:path>
                </a:pathLst>
              </a:custGeom>
              <a:solidFill>
                <a:srgbClr val="3333FF"/>
              </a:solidFill>
              <a:ln>
                <a:noFill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" name="Line 384"/>
              <p:cNvSpPr>
                <a:spLocks noChangeShapeType="1"/>
              </p:cNvSpPr>
              <p:nvPr/>
            </p:nvSpPr>
            <p:spPr bwMode="auto">
              <a:xfrm>
                <a:off x="2317" y="2951"/>
                <a:ext cx="30" cy="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" name="Freeform 385"/>
              <p:cNvSpPr/>
              <p:nvPr/>
            </p:nvSpPr>
            <p:spPr bwMode="auto">
              <a:xfrm>
                <a:off x="2317" y="2923"/>
                <a:ext cx="44" cy="109"/>
              </a:xfrm>
              <a:custGeom>
                <a:avLst/>
                <a:gdLst>
                  <a:gd name="T0" fmla="*/ 2 w 87"/>
                  <a:gd name="T1" fmla="*/ 3 h 219"/>
                  <a:gd name="T2" fmla="*/ 0 w 87"/>
                  <a:gd name="T3" fmla="*/ 0 h 219"/>
                  <a:gd name="T4" fmla="*/ 1 w 87"/>
                  <a:gd name="T5" fmla="*/ 0 h 2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7" h="219">
                    <a:moveTo>
                      <a:pt x="87" y="219"/>
                    </a:moveTo>
                    <a:lnTo>
                      <a:pt x="0" y="55"/>
                    </a:lnTo>
                    <a:lnTo>
                      <a:pt x="28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6" name="Line 386"/>
              <p:cNvSpPr>
                <a:spLocks noChangeShapeType="1"/>
              </p:cNvSpPr>
              <p:nvPr/>
            </p:nvSpPr>
            <p:spPr bwMode="auto">
              <a:xfrm flipV="1">
                <a:off x="2300" y="2951"/>
                <a:ext cx="47" cy="8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" name="Freeform 387"/>
              <p:cNvSpPr/>
              <p:nvPr/>
            </p:nvSpPr>
            <p:spPr bwMode="auto">
              <a:xfrm>
                <a:off x="2317" y="3005"/>
                <a:ext cx="86" cy="27"/>
              </a:xfrm>
              <a:custGeom>
                <a:avLst/>
                <a:gdLst>
                  <a:gd name="T0" fmla="*/ 1 w 172"/>
                  <a:gd name="T1" fmla="*/ 0 h 55"/>
                  <a:gd name="T2" fmla="*/ 0 w 172"/>
                  <a:gd name="T3" fmla="*/ 0 h 55"/>
                  <a:gd name="T4" fmla="*/ 3 w 172"/>
                  <a:gd name="T5" fmla="*/ 0 h 55"/>
                  <a:gd name="T6" fmla="*/ 3 w 172"/>
                  <a:gd name="T7" fmla="*/ 0 h 5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" h="55">
                    <a:moveTo>
                      <a:pt x="28" y="55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46" y="55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8" name="Line 388"/>
              <p:cNvSpPr>
                <a:spLocks noChangeShapeType="1"/>
              </p:cNvSpPr>
              <p:nvPr/>
            </p:nvSpPr>
            <p:spPr bwMode="auto">
              <a:xfrm flipH="1" flipV="1">
                <a:off x="2375" y="2960"/>
                <a:ext cx="46" cy="74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9" name="Freeform 389"/>
              <p:cNvSpPr/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0" name="Freeform 390"/>
              <p:cNvSpPr/>
              <p:nvPr/>
            </p:nvSpPr>
            <p:spPr bwMode="auto">
              <a:xfrm>
                <a:off x="2290" y="3043"/>
                <a:ext cx="171" cy="1"/>
              </a:xfrm>
              <a:custGeom>
                <a:avLst/>
                <a:gdLst>
                  <a:gd name="T0" fmla="*/ 5 w 343"/>
                  <a:gd name="T1" fmla="*/ 0 h 1"/>
                  <a:gd name="T2" fmla="*/ 0 w 343"/>
                  <a:gd name="T3" fmla="*/ 0 h 1"/>
                  <a:gd name="T4" fmla="*/ 5 w 343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3" h="1">
                    <a:moveTo>
                      <a:pt x="343" y="0"/>
                    </a:moveTo>
                    <a:lnTo>
                      <a:pt x="0" y="0"/>
                    </a:lnTo>
                    <a:lnTo>
                      <a:pt x="343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1" name="Rectangle 391"/>
              <p:cNvSpPr>
                <a:spLocks noChangeArrowheads="1"/>
              </p:cNvSpPr>
              <p:nvPr/>
            </p:nvSpPr>
            <p:spPr bwMode="auto">
              <a:xfrm>
                <a:off x="2347" y="2951"/>
                <a:ext cx="27" cy="83"/>
              </a:xfrm>
              <a:prstGeom prst="rect">
                <a:avLst/>
              </a:prstGeom>
              <a:solidFill>
                <a:srgbClr val="3333FF"/>
              </a:solidFill>
              <a:ln w="63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2" name="Freeform 392"/>
              <p:cNvSpPr>
                <a:spLocks noEditPoints="1"/>
              </p:cNvSpPr>
              <p:nvPr/>
            </p:nvSpPr>
            <p:spPr bwMode="auto">
              <a:xfrm>
                <a:off x="2281" y="2821"/>
                <a:ext cx="208" cy="175"/>
              </a:xfrm>
              <a:custGeom>
                <a:avLst/>
                <a:gdLst>
                  <a:gd name="T0" fmla="*/ 1 w 415"/>
                  <a:gd name="T1" fmla="*/ 1 h 350"/>
                  <a:gd name="T2" fmla="*/ 1 w 415"/>
                  <a:gd name="T3" fmla="*/ 2 h 350"/>
                  <a:gd name="T4" fmla="*/ 1 w 415"/>
                  <a:gd name="T5" fmla="*/ 3 h 350"/>
                  <a:gd name="T6" fmla="*/ 1 w 415"/>
                  <a:gd name="T7" fmla="*/ 3 h 350"/>
                  <a:gd name="T8" fmla="*/ 2 w 415"/>
                  <a:gd name="T9" fmla="*/ 4 h 350"/>
                  <a:gd name="T10" fmla="*/ 3 w 415"/>
                  <a:gd name="T11" fmla="*/ 5 h 350"/>
                  <a:gd name="T12" fmla="*/ 4 w 415"/>
                  <a:gd name="T13" fmla="*/ 5 h 350"/>
                  <a:gd name="T14" fmla="*/ 5 w 415"/>
                  <a:gd name="T15" fmla="*/ 6 h 350"/>
                  <a:gd name="T16" fmla="*/ 6 w 415"/>
                  <a:gd name="T17" fmla="*/ 6 h 350"/>
                  <a:gd name="T18" fmla="*/ 6 w 415"/>
                  <a:gd name="T19" fmla="*/ 6 h 350"/>
                  <a:gd name="T20" fmla="*/ 7 w 415"/>
                  <a:gd name="T21" fmla="*/ 5 h 350"/>
                  <a:gd name="T22" fmla="*/ 7 w 415"/>
                  <a:gd name="T23" fmla="*/ 5 h 350"/>
                  <a:gd name="T24" fmla="*/ 6 w 415"/>
                  <a:gd name="T25" fmla="*/ 5 h 350"/>
                  <a:gd name="T26" fmla="*/ 6 w 415"/>
                  <a:gd name="T27" fmla="*/ 5 h 350"/>
                  <a:gd name="T28" fmla="*/ 5 w 415"/>
                  <a:gd name="T29" fmla="*/ 5 h 350"/>
                  <a:gd name="T30" fmla="*/ 4 w 415"/>
                  <a:gd name="T31" fmla="*/ 5 h 350"/>
                  <a:gd name="T32" fmla="*/ 3 w 415"/>
                  <a:gd name="T33" fmla="*/ 4 h 350"/>
                  <a:gd name="T34" fmla="*/ 2 w 415"/>
                  <a:gd name="T35" fmla="*/ 3 h 350"/>
                  <a:gd name="T36" fmla="*/ 2 w 415"/>
                  <a:gd name="T37" fmla="*/ 3 h 350"/>
                  <a:gd name="T38" fmla="*/ 1 w 415"/>
                  <a:gd name="T39" fmla="*/ 2 h 350"/>
                  <a:gd name="T40" fmla="*/ 1 w 415"/>
                  <a:gd name="T41" fmla="*/ 1 h 350"/>
                  <a:gd name="T42" fmla="*/ 1 w 415"/>
                  <a:gd name="T43" fmla="*/ 1 h 350"/>
                  <a:gd name="T44" fmla="*/ 1 w 415"/>
                  <a:gd name="T45" fmla="*/ 1 h 350"/>
                  <a:gd name="T46" fmla="*/ 1 w 415"/>
                  <a:gd name="T47" fmla="*/ 0 h 350"/>
                  <a:gd name="T48" fmla="*/ 1 w 415"/>
                  <a:gd name="T49" fmla="*/ 1 h 350"/>
                  <a:gd name="T50" fmla="*/ 2 w 415"/>
                  <a:gd name="T51" fmla="*/ 1 h 350"/>
                  <a:gd name="T52" fmla="*/ 3 w 415"/>
                  <a:gd name="T53" fmla="*/ 1 h 350"/>
                  <a:gd name="T54" fmla="*/ 4 w 415"/>
                  <a:gd name="T55" fmla="*/ 2 h 350"/>
                  <a:gd name="T56" fmla="*/ 5 w 415"/>
                  <a:gd name="T57" fmla="*/ 2 h 350"/>
                  <a:gd name="T58" fmla="*/ 6 w 415"/>
                  <a:gd name="T59" fmla="*/ 3 h 350"/>
                  <a:gd name="T60" fmla="*/ 6 w 415"/>
                  <a:gd name="T61" fmla="*/ 4 h 350"/>
                  <a:gd name="T62" fmla="*/ 7 w 415"/>
                  <a:gd name="T63" fmla="*/ 4 h 350"/>
                  <a:gd name="T64" fmla="*/ 7 w 415"/>
                  <a:gd name="T65" fmla="*/ 5 h 350"/>
                  <a:gd name="T66" fmla="*/ 7 w 415"/>
                  <a:gd name="T67" fmla="*/ 5 h 350"/>
                  <a:gd name="T68" fmla="*/ 7 w 415"/>
                  <a:gd name="T69" fmla="*/ 5 h 350"/>
                  <a:gd name="T70" fmla="*/ 6 w 415"/>
                  <a:gd name="T71" fmla="*/ 5 h 350"/>
                  <a:gd name="T72" fmla="*/ 6 w 415"/>
                  <a:gd name="T73" fmla="*/ 5 h 350"/>
                  <a:gd name="T74" fmla="*/ 5 w 415"/>
                  <a:gd name="T75" fmla="*/ 5 h 350"/>
                  <a:gd name="T76" fmla="*/ 4 w 415"/>
                  <a:gd name="T77" fmla="*/ 4 h 350"/>
                  <a:gd name="T78" fmla="*/ 3 w 415"/>
                  <a:gd name="T79" fmla="*/ 4 h 350"/>
                  <a:gd name="T80" fmla="*/ 2 w 415"/>
                  <a:gd name="T81" fmla="*/ 3 h 350"/>
                  <a:gd name="T82" fmla="*/ 1 w 415"/>
                  <a:gd name="T83" fmla="*/ 2 h 350"/>
                  <a:gd name="T84" fmla="*/ 1 w 415"/>
                  <a:gd name="T85" fmla="*/ 2 h 350"/>
                  <a:gd name="T86" fmla="*/ 1 w 415"/>
                  <a:gd name="T87" fmla="*/ 1 h 350"/>
                  <a:gd name="T88" fmla="*/ 1 w 415"/>
                  <a:gd name="T89" fmla="*/ 1 h 3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15" h="350">
                    <a:moveTo>
                      <a:pt x="8" y="12"/>
                    </a:moveTo>
                    <a:lnTo>
                      <a:pt x="1" y="32"/>
                    </a:lnTo>
                    <a:lnTo>
                      <a:pt x="0" y="53"/>
                    </a:lnTo>
                    <a:lnTo>
                      <a:pt x="3" y="78"/>
                    </a:lnTo>
                    <a:lnTo>
                      <a:pt x="8" y="103"/>
                    </a:lnTo>
                    <a:lnTo>
                      <a:pt x="18" y="130"/>
                    </a:lnTo>
                    <a:lnTo>
                      <a:pt x="34" y="158"/>
                    </a:lnTo>
                    <a:lnTo>
                      <a:pt x="51" y="185"/>
                    </a:lnTo>
                    <a:lnTo>
                      <a:pt x="73" y="211"/>
                    </a:lnTo>
                    <a:lnTo>
                      <a:pt x="97" y="236"/>
                    </a:lnTo>
                    <a:lnTo>
                      <a:pt x="124" y="261"/>
                    </a:lnTo>
                    <a:lnTo>
                      <a:pt x="151" y="282"/>
                    </a:lnTo>
                    <a:lnTo>
                      <a:pt x="182" y="302"/>
                    </a:lnTo>
                    <a:lnTo>
                      <a:pt x="212" y="318"/>
                    </a:lnTo>
                    <a:lnTo>
                      <a:pt x="242" y="332"/>
                    </a:lnTo>
                    <a:lnTo>
                      <a:pt x="270" y="341"/>
                    </a:lnTo>
                    <a:lnTo>
                      <a:pt x="299" y="346"/>
                    </a:lnTo>
                    <a:lnTo>
                      <a:pt x="325" y="350"/>
                    </a:lnTo>
                    <a:lnTo>
                      <a:pt x="349" y="346"/>
                    </a:lnTo>
                    <a:lnTo>
                      <a:pt x="371" y="341"/>
                    </a:lnTo>
                    <a:lnTo>
                      <a:pt x="388" y="332"/>
                    </a:lnTo>
                    <a:lnTo>
                      <a:pt x="402" y="318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  <a:moveTo>
                      <a:pt x="8" y="12"/>
                    </a:moveTo>
                    <a:lnTo>
                      <a:pt x="14" y="5"/>
                    </a:lnTo>
                    <a:lnTo>
                      <a:pt x="24" y="0"/>
                    </a:lnTo>
                    <a:lnTo>
                      <a:pt x="38" y="0"/>
                    </a:lnTo>
                    <a:lnTo>
                      <a:pt x="56" y="2"/>
                    </a:lnTo>
                    <a:lnTo>
                      <a:pt x="77" y="7"/>
                    </a:lnTo>
                    <a:lnTo>
                      <a:pt x="100" y="16"/>
                    </a:lnTo>
                    <a:lnTo>
                      <a:pt x="126" y="26"/>
                    </a:lnTo>
                    <a:lnTo>
                      <a:pt x="153" y="41"/>
                    </a:lnTo>
                    <a:lnTo>
                      <a:pt x="182" y="57"/>
                    </a:lnTo>
                    <a:lnTo>
                      <a:pt x="210" y="74"/>
                    </a:lnTo>
                    <a:lnTo>
                      <a:pt x="239" y="94"/>
                    </a:lnTo>
                    <a:lnTo>
                      <a:pt x="268" y="115"/>
                    </a:lnTo>
                    <a:lnTo>
                      <a:pt x="295" y="138"/>
                    </a:lnTo>
                    <a:lnTo>
                      <a:pt x="321" y="160"/>
                    </a:lnTo>
                    <a:lnTo>
                      <a:pt x="345" y="183"/>
                    </a:lnTo>
                    <a:lnTo>
                      <a:pt x="365" y="204"/>
                    </a:lnTo>
                    <a:lnTo>
                      <a:pt x="382" y="226"/>
                    </a:lnTo>
                    <a:lnTo>
                      <a:pt x="396" y="245"/>
                    </a:lnTo>
                    <a:lnTo>
                      <a:pt x="406" y="263"/>
                    </a:lnTo>
                    <a:lnTo>
                      <a:pt x="412" y="279"/>
                    </a:lnTo>
                    <a:lnTo>
                      <a:pt x="415" y="291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3" name="Line 393"/>
              <p:cNvSpPr>
                <a:spLocks noChangeShapeType="1"/>
              </p:cNvSpPr>
              <p:nvPr/>
            </p:nvSpPr>
            <p:spPr bwMode="auto">
              <a:xfrm flipH="1" flipV="1">
                <a:off x="2285" y="2824"/>
                <a:ext cx="136" cy="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4" name="Line 394"/>
              <p:cNvSpPr>
                <a:spLocks noChangeShapeType="1"/>
              </p:cNvSpPr>
              <p:nvPr/>
            </p:nvSpPr>
            <p:spPr bwMode="auto">
              <a:xfrm flipH="1">
                <a:off x="2372" y="2826"/>
                <a:ext cx="49" cy="10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5" name="Line 395"/>
              <p:cNvSpPr>
                <a:spLocks noChangeShapeType="1"/>
              </p:cNvSpPr>
              <p:nvPr/>
            </p:nvSpPr>
            <p:spPr bwMode="auto">
              <a:xfrm>
                <a:off x="2421" y="2826"/>
                <a:ext cx="67" cy="144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6" name="Freeform 396"/>
              <p:cNvSpPr/>
              <p:nvPr/>
            </p:nvSpPr>
            <p:spPr bwMode="auto">
              <a:xfrm>
                <a:off x="2349" y="2902"/>
                <a:ext cx="51" cy="40"/>
              </a:xfrm>
              <a:custGeom>
                <a:avLst/>
                <a:gdLst>
                  <a:gd name="T0" fmla="*/ 0 w 101"/>
                  <a:gd name="T1" fmla="*/ 1 h 80"/>
                  <a:gd name="T2" fmla="*/ 1 w 101"/>
                  <a:gd name="T3" fmla="*/ 0 h 80"/>
                  <a:gd name="T4" fmla="*/ 1 w 101"/>
                  <a:gd name="T5" fmla="*/ 1 h 80"/>
                  <a:gd name="T6" fmla="*/ 1 w 101"/>
                  <a:gd name="T7" fmla="*/ 1 h 80"/>
                  <a:gd name="T8" fmla="*/ 1 w 101"/>
                  <a:gd name="T9" fmla="*/ 1 h 80"/>
                  <a:gd name="T10" fmla="*/ 1 w 101"/>
                  <a:gd name="T11" fmla="*/ 1 h 80"/>
                  <a:gd name="T12" fmla="*/ 2 w 101"/>
                  <a:gd name="T13" fmla="*/ 1 h 80"/>
                  <a:gd name="T14" fmla="*/ 2 w 101"/>
                  <a:gd name="T15" fmla="*/ 1 h 80"/>
                  <a:gd name="T16" fmla="*/ 2 w 101"/>
                  <a:gd name="T17" fmla="*/ 1 h 80"/>
                  <a:gd name="T18" fmla="*/ 2 w 101"/>
                  <a:gd name="T19" fmla="*/ 1 h 80"/>
                  <a:gd name="T20" fmla="*/ 2 w 101"/>
                  <a:gd name="T21" fmla="*/ 2 h 80"/>
                  <a:gd name="T22" fmla="*/ 2 w 101"/>
                  <a:gd name="T23" fmla="*/ 2 h 80"/>
                  <a:gd name="T24" fmla="*/ 2 w 101"/>
                  <a:gd name="T25" fmla="*/ 2 h 80"/>
                  <a:gd name="T26" fmla="*/ 2 w 101"/>
                  <a:gd name="T27" fmla="*/ 2 h 80"/>
                  <a:gd name="T28" fmla="*/ 2 w 101"/>
                  <a:gd name="T29" fmla="*/ 2 h 80"/>
                  <a:gd name="T30" fmla="*/ 2 w 101"/>
                  <a:gd name="T31" fmla="*/ 2 h 80"/>
                  <a:gd name="T32" fmla="*/ 1 w 101"/>
                  <a:gd name="T33" fmla="*/ 1 h 80"/>
                  <a:gd name="T34" fmla="*/ 1 w 101"/>
                  <a:gd name="T35" fmla="*/ 1 h 80"/>
                  <a:gd name="T36" fmla="*/ 1 w 101"/>
                  <a:gd name="T37" fmla="*/ 1 h 80"/>
                  <a:gd name="T38" fmla="*/ 1 w 101"/>
                  <a:gd name="T39" fmla="*/ 1 h 80"/>
                  <a:gd name="T40" fmla="*/ 1 w 101"/>
                  <a:gd name="T41" fmla="*/ 1 h 80"/>
                  <a:gd name="T42" fmla="*/ 0 w 101"/>
                  <a:gd name="T43" fmla="*/ 1 h 80"/>
                  <a:gd name="T44" fmla="*/ 0 w 101"/>
                  <a:gd name="T45" fmla="*/ 1 h 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1" h="80">
                    <a:moveTo>
                      <a:pt x="0" y="3"/>
                    </a:moveTo>
                    <a:lnTo>
                      <a:pt x="4" y="0"/>
                    </a:lnTo>
                    <a:lnTo>
                      <a:pt x="13" y="1"/>
                    </a:lnTo>
                    <a:lnTo>
                      <a:pt x="24" y="3"/>
                    </a:lnTo>
                    <a:lnTo>
                      <a:pt x="37" y="10"/>
                    </a:lnTo>
                    <a:lnTo>
                      <a:pt x="51" y="19"/>
                    </a:lnTo>
                    <a:lnTo>
                      <a:pt x="66" y="30"/>
                    </a:lnTo>
                    <a:lnTo>
                      <a:pt x="79" y="40"/>
                    </a:lnTo>
                    <a:lnTo>
                      <a:pt x="90" y="51"/>
                    </a:lnTo>
                    <a:lnTo>
                      <a:pt x="97" y="62"/>
                    </a:lnTo>
                    <a:lnTo>
                      <a:pt x="101" y="71"/>
                    </a:lnTo>
                    <a:lnTo>
                      <a:pt x="101" y="76"/>
                    </a:lnTo>
                    <a:lnTo>
                      <a:pt x="97" y="80"/>
                    </a:lnTo>
                    <a:lnTo>
                      <a:pt x="90" y="78"/>
                    </a:lnTo>
                    <a:lnTo>
                      <a:pt x="79" y="74"/>
                    </a:lnTo>
                    <a:lnTo>
                      <a:pt x="66" y="69"/>
                    </a:lnTo>
                    <a:lnTo>
                      <a:pt x="51" y="60"/>
                    </a:lnTo>
                    <a:lnTo>
                      <a:pt x="37" y="49"/>
                    </a:lnTo>
                    <a:lnTo>
                      <a:pt x="23" y="39"/>
                    </a:lnTo>
                    <a:lnTo>
                      <a:pt x="13" y="28"/>
                    </a:lnTo>
                    <a:lnTo>
                      <a:pt x="4" y="17"/>
                    </a:lnTo>
                    <a:lnTo>
                      <a:pt x="0" y="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7" name="Group 398"/>
            <p:cNvGrpSpPr/>
            <p:nvPr/>
          </p:nvGrpSpPr>
          <p:grpSpPr bwMode="auto">
            <a:xfrm>
              <a:off x="7634085" y="5436290"/>
              <a:ext cx="223838" cy="254000"/>
              <a:chOff x="2274" y="2821"/>
              <a:chExt cx="215" cy="238"/>
            </a:xfrm>
          </p:grpSpPr>
          <p:sp>
            <p:nvSpPr>
              <p:cNvPr id="28" name="Freeform 399"/>
              <p:cNvSpPr>
                <a:spLocks noEditPoints="1"/>
              </p:cNvSpPr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6 w 430"/>
                  <a:gd name="T19" fmla="*/ 1 h 50"/>
                  <a:gd name="T20" fmla="*/ 1 w 430"/>
                  <a:gd name="T21" fmla="*/ 1 h 50"/>
                  <a:gd name="T22" fmla="*/ 6 w 430"/>
                  <a:gd name="T23" fmla="*/ 1 h 5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  <a:moveTo>
                      <a:pt x="376" y="18"/>
                    </a:moveTo>
                    <a:lnTo>
                      <a:pt x="33" y="18"/>
                    </a:lnTo>
                    <a:lnTo>
                      <a:pt x="376" y="18"/>
                    </a:lnTo>
                    <a:close/>
                  </a:path>
                </a:pathLst>
              </a:custGeom>
              <a:solidFill>
                <a:srgbClr val="3333FF"/>
              </a:solidFill>
              <a:ln>
                <a:noFill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9" name="Line 400"/>
              <p:cNvSpPr>
                <a:spLocks noChangeShapeType="1"/>
              </p:cNvSpPr>
              <p:nvPr/>
            </p:nvSpPr>
            <p:spPr bwMode="auto">
              <a:xfrm>
                <a:off x="2317" y="2951"/>
                <a:ext cx="30" cy="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0" name="Freeform 401"/>
              <p:cNvSpPr/>
              <p:nvPr/>
            </p:nvSpPr>
            <p:spPr bwMode="auto">
              <a:xfrm>
                <a:off x="2317" y="2923"/>
                <a:ext cx="44" cy="109"/>
              </a:xfrm>
              <a:custGeom>
                <a:avLst/>
                <a:gdLst>
                  <a:gd name="T0" fmla="*/ 2 w 87"/>
                  <a:gd name="T1" fmla="*/ 3 h 219"/>
                  <a:gd name="T2" fmla="*/ 0 w 87"/>
                  <a:gd name="T3" fmla="*/ 0 h 219"/>
                  <a:gd name="T4" fmla="*/ 1 w 87"/>
                  <a:gd name="T5" fmla="*/ 0 h 2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7" h="219">
                    <a:moveTo>
                      <a:pt x="87" y="219"/>
                    </a:moveTo>
                    <a:lnTo>
                      <a:pt x="0" y="55"/>
                    </a:lnTo>
                    <a:lnTo>
                      <a:pt x="28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1" name="Line 402"/>
              <p:cNvSpPr>
                <a:spLocks noChangeShapeType="1"/>
              </p:cNvSpPr>
              <p:nvPr/>
            </p:nvSpPr>
            <p:spPr bwMode="auto">
              <a:xfrm flipV="1">
                <a:off x="2300" y="2951"/>
                <a:ext cx="47" cy="8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2" name="Freeform 403"/>
              <p:cNvSpPr/>
              <p:nvPr/>
            </p:nvSpPr>
            <p:spPr bwMode="auto">
              <a:xfrm>
                <a:off x="2317" y="3005"/>
                <a:ext cx="86" cy="27"/>
              </a:xfrm>
              <a:custGeom>
                <a:avLst/>
                <a:gdLst>
                  <a:gd name="T0" fmla="*/ 1 w 172"/>
                  <a:gd name="T1" fmla="*/ 0 h 55"/>
                  <a:gd name="T2" fmla="*/ 0 w 172"/>
                  <a:gd name="T3" fmla="*/ 0 h 55"/>
                  <a:gd name="T4" fmla="*/ 3 w 172"/>
                  <a:gd name="T5" fmla="*/ 0 h 55"/>
                  <a:gd name="T6" fmla="*/ 3 w 172"/>
                  <a:gd name="T7" fmla="*/ 0 h 5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" h="55">
                    <a:moveTo>
                      <a:pt x="28" y="55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46" y="55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" name="Line 404"/>
              <p:cNvSpPr>
                <a:spLocks noChangeShapeType="1"/>
              </p:cNvSpPr>
              <p:nvPr/>
            </p:nvSpPr>
            <p:spPr bwMode="auto">
              <a:xfrm flipH="1" flipV="1">
                <a:off x="2375" y="2960"/>
                <a:ext cx="46" cy="74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4" name="Freeform 405"/>
              <p:cNvSpPr/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5" name="Freeform 406"/>
              <p:cNvSpPr/>
              <p:nvPr/>
            </p:nvSpPr>
            <p:spPr bwMode="auto">
              <a:xfrm>
                <a:off x="2290" y="3043"/>
                <a:ext cx="171" cy="1"/>
              </a:xfrm>
              <a:custGeom>
                <a:avLst/>
                <a:gdLst>
                  <a:gd name="T0" fmla="*/ 5 w 343"/>
                  <a:gd name="T1" fmla="*/ 0 h 1"/>
                  <a:gd name="T2" fmla="*/ 0 w 343"/>
                  <a:gd name="T3" fmla="*/ 0 h 1"/>
                  <a:gd name="T4" fmla="*/ 5 w 343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3" h="1">
                    <a:moveTo>
                      <a:pt x="343" y="0"/>
                    </a:moveTo>
                    <a:lnTo>
                      <a:pt x="0" y="0"/>
                    </a:lnTo>
                    <a:lnTo>
                      <a:pt x="343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6" name="Rectangle 407"/>
              <p:cNvSpPr>
                <a:spLocks noChangeArrowheads="1"/>
              </p:cNvSpPr>
              <p:nvPr/>
            </p:nvSpPr>
            <p:spPr bwMode="auto">
              <a:xfrm>
                <a:off x="2347" y="2951"/>
                <a:ext cx="27" cy="83"/>
              </a:xfrm>
              <a:prstGeom prst="rect">
                <a:avLst/>
              </a:prstGeom>
              <a:solidFill>
                <a:srgbClr val="3333FF"/>
              </a:solidFill>
              <a:ln w="63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7" name="Freeform 408"/>
              <p:cNvSpPr>
                <a:spLocks noEditPoints="1"/>
              </p:cNvSpPr>
              <p:nvPr/>
            </p:nvSpPr>
            <p:spPr bwMode="auto">
              <a:xfrm>
                <a:off x="2281" y="2821"/>
                <a:ext cx="208" cy="175"/>
              </a:xfrm>
              <a:custGeom>
                <a:avLst/>
                <a:gdLst>
                  <a:gd name="T0" fmla="*/ 1 w 415"/>
                  <a:gd name="T1" fmla="*/ 1 h 350"/>
                  <a:gd name="T2" fmla="*/ 1 w 415"/>
                  <a:gd name="T3" fmla="*/ 2 h 350"/>
                  <a:gd name="T4" fmla="*/ 1 w 415"/>
                  <a:gd name="T5" fmla="*/ 3 h 350"/>
                  <a:gd name="T6" fmla="*/ 1 w 415"/>
                  <a:gd name="T7" fmla="*/ 3 h 350"/>
                  <a:gd name="T8" fmla="*/ 2 w 415"/>
                  <a:gd name="T9" fmla="*/ 4 h 350"/>
                  <a:gd name="T10" fmla="*/ 3 w 415"/>
                  <a:gd name="T11" fmla="*/ 5 h 350"/>
                  <a:gd name="T12" fmla="*/ 4 w 415"/>
                  <a:gd name="T13" fmla="*/ 5 h 350"/>
                  <a:gd name="T14" fmla="*/ 5 w 415"/>
                  <a:gd name="T15" fmla="*/ 6 h 350"/>
                  <a:gd name="T16" fmla="*/ 6 w 415"/>
                  <a:gd name="T17" fmla="*/ 6 h 350"/>
                  <a:gd name="T18" fmla="*/ 6 w 415"/>
                  <a:gd name="T19" fmla="*/ 6 h 350"/>
                  <a:gd name="T20" fmla="*/ 7 w 415"/>
                  <a:gd name="T21" fmla="*/ 5 h 350"/>
                  <a:gd name="T22" fmla="*/ 7 w 415"/>
                  <a:gd name="T23" fmla="*/ 5 h 350"/>
                  <a:gd name="T24" fmla="*/ 6 w 415"/>
                  <a:gd name="T25" fmla="*/ 5 h 350"/>
                  <a:gd name="T26" fmla="*/ 6 w 415"/>
                  <a:gd name="T27" fmla="*/ 5 h 350"/>
                  <a:gd name="T28" fmla="*/ 5 w 415"/>
                  <a:gd name="T29" fmla="*/ 5 h 350"/>
                  <a:gd name="T30" fmla="*/ 4 w 415"/>
                  <a:gd name="T31" fmla="*/ 5 h 350"/>
                  <a:gd name="T32" fmla="*/ 3 w 415"/>
                  <a:gd name="T33" fmla="*/ 4 h 350"/>
                  <a:gd name="T34" fmla="*/ 2 w 415"/>
                  <a:gd name="T35" fmla="*/ 3 h 350"/>
                  <a:gd name="T36" fmla="*/ 2 w 415"/>
                  <a:gd name="T37" fmla="*/ 3 h 350"/>
                  <a:gd name="T38" fmla="*/ 1 w 415"/>
                  <a:gd name="T39" fmla="*/ 2 h 350"/>
                  <a:gd name="T40" fmla="*/ 1 w 415"/>
                  <a:gd name="T41" fmla="*/ 1 h 350"/>
                  <a:gd name="T42" fmla="*/ 1 w 415"/>
                  <a:gd name="T43" fmla="*/ 1 h 350"/>
                  <a:gd name="T44" fmla="*/ 1 w 415"/>
                  <a:gd name="T45" fmla="*/ 1 h 350"/>
                  <a:gd name="T46" fmla="*/ 1 w 415"/>
                  <a:gd name="T47" fmla="*/ 0 h 350"/>
                  <a:gd name="T48" fmla="*/ 1 w 415"/>
                  <a:gd name="T49" fmla="*/ 1 h 350"/>
                  <a:gd name="T50" fmla="*/ 2 w 415"/>
                  <a:gd name="T51" fmla="*/ 1 h 350"/>
                  <a:gd name="T52" fmla="*/ 3 w 415"/>
                  <a:gd name="T53" fmla="*/ 1 h 350"/>
                  <a:gd name="T54" fmla="*/ 4 w 415"/>
                  <a:gd name="T55" fmla="*/ 2 h 350"/>
                  <a:gd name="T56" fmla="*/ 5 w 415"/>
                  <a:gd name="T57" fmla="*/ 2 h 350"/>
                  <a:gd name="T58" fmla="*/ 6 w 415"/>
                  <a:gd name="T59" fmla="*/ 3 h 350"/>
                  <a:gd name="T60" fmla="*/ 6 w 415"/>
                  <a:gd name="T61" fmla="*/ 4 h 350"/>
                  <a:gd name="T62" fmla="*/ 7 w 415"/>
                  <a:gd name="T63" fmla="*/ 4 h 350"/>
                  <a:gd name="T64" fmla="*/ 7 w 415"/>
                  <a:gd name="T65" fmla="*/ 5 h 350"/>
                  <a:gd name="T66" fmla="*/ 7 w 415"/>
                  <a:gd name="T67" fmla="*/ 5 h 350"/>
                  <a:gd name="T68" fmla="*/ 7 w 415"/>
                  <a:gd name="T69" fmla="*/ 5 h 350"/>
                  <a:gd name="T70" fmla="*/ 6 w 415"/>
                  <a:gd name="T71" fmla="*/ 5 h 350"/>
                  <a:gd name="T72" fmla="*/ 6 w 415"/>
                  <a:gd name="T73" fmla="*/ 5 h 350"/>
                  <a:gd name="T74" fmla="*/ 5 w 415"/>
                  <a:gd name="T75" fmla="*/ 5 h 350"/>
                  <a:gd name="T76" fmla="*/ 4 w 415"/>
                  <a:gd name="T77" fmla="*/ 4 h 350"/>
                  <a:gd name="T78" fmla="*/ 3 w 415"/>
                  <a:gd name="T79" fmla="*/ 4 h 350"/>
                  <a:gd name="T80" fmla="*/ 2 w 415"/>
                  <a:gd name="T81" fmla="*/ 3 h 350"/>
                  <a:gd name="T82" fmla="*/ 1 w 415"/>
                  <a:gd name="T83" fmla="*/ 2 h 350"/>
                  <a:gd name="T84" fmla="*/ 1 w 415"/>
                  <a:gd name="T85" fmla="*/ 2 h 350"/>
                  <a:gd name="T86" fmla="*/ 1 w 415"/>
                  <a:gd name="T87" fmla="*/ 1 h 350"/>
                  <a:gd name="T88" fmla="*/ 1 w 415"/>
                  <a:gd name="T89" fmla="*/ 1 h 3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15" h="350">
                    <a:moveTo>
                      <a:pt x="8" y="12"/>
                    </a:moveTo>
                    <a:lnTo>
                      <a:pt x="1" y="32"/>
                    </a:lnTo>
                    <a:lnTo>
                      <a:pt x="0" y="53"/>
                    </a:lnTo>
                    <a:lnTo>
                      <a:pt x="3" y="78"/>
                    </a:lnTo>
                    <a:lnTo>
                      <a:pt x="8" y="103"/>
                    </a:lnTo>
                    <a:lnTo>
                      <a:pt x="18" y="130"/>
                    </a:lnTo>
                    <a:lnTo>
                      <a:pt x="34" y="158"/>
                    </a:lnTo>
                    <a:lnTo>
                      <a:pt x="51" y="185"/>
                    </a:lnTo>
                    <a:lnTo>
                      <a:pt x="73" y="211"/>
                    </a:lnTo>
                    <a:lnTo>
                      <a:pt x="97" y="236"/>
                    </a:lnTo>
                    <a:lnTo>
                      <a:pt x="124" y="261"/>
                    </a:lnTo>
                    <a:lnTo>
                      <a:pt x="151" y="282"/>
                    </a:lnTo>
                    <a:lnTo>
                      <a:pt x="182" y="302"/>
                    </a:lnTo>
                    <a:lnTo>
                      <a:pt x="212" y="318"/>
                    </a:lnTo>
                    <a:lnTo>
                      <a:pt x="242" y="332"/>
                    </a:lnTo>
                    <a:lnTo>
                      <a:pt x="270" y="341"/>
                    </a:lnTo>
                    <a:lnTo>
                      <a:pt x="299" y="346"/>
                    </a:lnTo>
                    <a:lnTo>
                      <a:pt x="325" y="350"/>
                    </a:lnTo>
                    <a:lnTo>
                      <a:pt x="349" y="346"/>
                    </a:lnTo>
                    <a:lnTo>
                      <a:pt x="371" y="341"/>
                    </a:lnTo>
                    <a:lnTo>
                      <a:pt x="388" y="332"/>
                    </a:lnTo>
                    <a:lnTo>
                      <a:pt x="402" y="318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  <a:moveTo>
                      <a:pt x="8" y="12"/>
                    </a:moveTo>
                    <a:lnTo>
                      <a:pt x="14" y="5"/>
                    </a:lnTo>
                    <a:lnTo>
                      <a:pt x="24" y="0"/>
                    </a:lnTo>
                    <a:lnTo>
                      <a:pt x="38" y="0"/>
                    </a:lnTo>
                    <a:lnTo>
                      <a:pt x="56" y="2"/>
                    </a:lnTo>
                    <a:lnTo>
                      <a:pt x="77" y="7"/>
                    </a:lnTo>
                    <a:lnTo>
                      <a:pt x="100" y="16"/>
                    </a:lnTo>
                    <a:lnTo>
                      <a:pt x="126" y="26"/>
                    </a:lnTo>
                    <a:lnTo>
                      <a:pt x="153" y="41"/>
                    </a:lnTo>
                    <a:lnTo>
                      <a:pt x="182" y="57"/>
                    </a:lnTo>
                    <a:lnTo>
                      <a:pt x="210" y="74"/>
                    </a:lnTo>
                    <a:lnTo>
                      <a:pt x="239" y="94"/>
                    </a:lnTo>
                    <a:lnTo>
                      <a:pt x="268" y="115"/>
                    </a:lnTo>
                    <a:lnTo>
                      <a:pt x="295" y="138"/>
                    </a:lnTo>
                    <a:lnTo>
                      <a:pt x="321" y="160"/>
                    </a:lnTo>
                    <a:lnTo>
                      <a:pt x="345" y="183"/>
                    </a:lnTo>
                    <a:lnTo>
                      <a:pt x="365" y="204"/>
                    </a:lnTo>
                    <a:lnTo>
                      <a:pt x="382" y="226"/>
                    </a:lnTo>
                    <a:lnTo>
                      <a:pt x="396" y="245"/>
                    </a:lnTo>
                    <a:lnTo>
                      <a:pt x="406" y="263"/>
                    </a:lnTo>
                    <a:lnTo>
                      <a:pt x="412" y="279"/>
                    </a:lnTo>
                    <a:lnTo>
                      <a:pt x="415" y="291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8" name="Line 409"/>
              <p:cNvSpPr>
                <a:spLocks noChangeShapeType="1"/>
              </p:cNvSpPr>
              <p:nvPr/>
            </p:nvSpPr>
            <p:spPr bwMode="auto">
              <a:xfrm flipH="1" flipV="1">
                <a:off x="2285" y="2824"/>
                <a:ext cx="136" cy="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9" name="Line 410"/>
              <p:cNvSpPr>
                <a:spLocks noChangeShapeType="1"/>
              </p:cNvSpPr>
              <p:nvPr/>
            </p:nvSpPr>
            <p:spPr bwMode="auto">
              <a:xfrm flipH="1">
                <a:off x="2372" y="2826"/>
                <a:ext cx="49" cy="10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0" name="Line 411"/>
              <p:cNvSpPr>
                <a:spLocks noChangeShapeType="1"/>
              </p:cNvSpPr>
              <p:nvPr/>
            </p:nvSpPr>
            <p:spPr bwMode="auto">
              <a:xfrm>
                <a:off x="2421" y="2826"/>
                <a:ext cx="67" cy="144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1" name="Freeform 412"/>
              <p:cNvSpPr/>
              <p:nvPr/>
            </p:nvSpPr>
            <p:spPr bwMode="auto">
              <a:xfrm>
                <a:off x="2349" y="2902"/>
                <a:ext cx="51" cy="40"/>
              </a:xfrm>
              <a:custGeom>
                <a:avLst/>
                <a:gdLst>
                  <a:gd name="T0" fmla="*/ 0 w 101"/>
                  <a:gd name="T1" fmla="*/ 1 h 80"/>
                  <a:gd name="T2" fmla="*/ 1 w 101"/>
                  <a:gd name="T3" fmla="*/ 0 h 80"/>
                  <a:gd name="T4" fmla="*/ 1 w 101"/>
                  <a:gd name="T5" fmla="*/ 1 h 80"/>
                  <a:gd name="T6" fmla="*/ 1 w 101"/>
                  <a:gd name="T7" fmla="*/ 1 h 80"/>
                  <a:gd name="T8" fmla="*/ 1 w 101"/>
                  <a:gd name="T9" fmla="*/ 1 h 80"/>
                  <a:gd name="T10" fmla="*/ 1 w 101"/>
                  <a:gd name="T11" fmla="*/ 1 h 80"/>
                  <a:gd name="T12" fmla="*/ 2 w 101"/>
                  <a:gd name="T13" fmla="*/ 1 h 80"/>
                  <a:gd name="T14" fmla="*/ 2 w 101"/>
                  <a:gd name="T15" fmla="*/ 1 h 80"/>
                  <a:gd name="T16" fmla="*/ 2 w 101"/>
                  <a:gd name="T17" fmla="*/ 1 h 80"/>
                  <a:gd name="T18" fmla="*/ 2 w 101"/>
                  <a:gd name="T19" fmla="*/ 1 h 80"/>
                  <a:gd name="T20" fmla="*/ 2 w 101"/>
                  <a:gd name="T21" fmla="*/ 2 h 80"/>
                  <a:gd name="T22" fmla="*/ 2 w 101"/>
                  <a:gd name="T23" fmla="*/ 2 h 80"/>
                  <a:gd name="T24" fmla="*/ 2 w 101"/>
                  <a:gd name="T25" fmla="*/ 2 h 80"/>
                  <a:gd name="T26" fmla="*/ 2 w 101"/>
                  <a:gd name="T27" fmla="*/ 2 h 80"/>
                  <a:gd name="T28" fmla="*/ 2 w 101"/>
                  <a:gd name="T29" fmla="*/ 2 h 80"/>
                  <a:gd name="T30" fmla="*/ 2 w 101"/>
                  <a:gd name="T31" fmla="*/ 2 h 80"/>
                  <a:gd name="T32" fmla="*/ 1 w 101"/>
                  <a:gd name="T33" fmla="*/ 1 h 80"/>
                  <a:gd name="T34" fmla="*/ 1 w 101"/>
                  <a:gd name="T35" fmla="*/ 1 h 80"/>
                  <a:gd name="T36" fmla="*/ 1 w 101"/>
                  <a:gd name="T37" fmla="*/ 1 h 80"/>
                  <a:gd name="T38" fmla="*/ 1 w 101"/>
                  <a:gd name="T39" fmla="*/ 1 h 80"/>
                  <a:gd name="T40" fmla="*/ 1 w 101"/>
                  <a:gd name="T41" fmla="*/ 1 h 80"/>
                  <a:gd name="T42" fmla="*/ 0 w 101"/>
                  <a:gd name="T43" fmla="*/ 1 h 80"/>
                  <a:gd name="T44" fmla="*/ 0 w 101"/>
                  <a:gd name="T45" fmla="*/ 1 h 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1" h="80">
                    <a:moveTo>
                      <a:pt x="0" y="3"/>
                    </a:moveTo>
                    <a:lnTo>
                      <a:pt x="4" y="0"/>
                    </a:lnTo>
                    <a:lnTo>
                      <a:pt x="13" y="1"/>
                    </a:lnTo>
                    <a:lnTo>
                      <a:pt x="24" y="3"/>
                    </a:lnTo>
                    <a:lnTo>
                      <a:pt x="37" y="10"/>
                    </a:lnTo>
                    <a:lnTo>
                      <a:pt x="51" y="19"/>
                    </a:lnTo>
                    <a:lnTo>
                      <a:pt x="66" y="30"/>
                    </a:lnTo>
                    <a:lnTo>
                      <a:pt x="79" y="40"/>
                    </a:lnTo>
                    <a:lnTo>
                      <a:pt x="90" y="51"/>
                    </a:lnTo>
                    <a:lnTo>
                      <a:pt x="97" y="62"/>
                    </a:lnTo>
                    <a:lnTo>
                      <a:pt x="101" y="71"/>
                    </a:lnTo>
                    <a:lnTo>
                      <a:pt x="101" y="76"/>
                    </a:lnTo>
                    <a:lnTo>
                      <a:pt x="97" y="80"/>
                    </a:lnTo>
                    <a:lnTo>
                      <a:pt x="90" y="78"/>
                    </a:lnTo>
                    <a:lnTo>
                      <a:pt x="79" y="74"/>
                    </a:lnTo>
                    <a:lnTo>
                      <a:pt x="66" y="69"/>
                    </a:lnTo>
                    <a:lnTo>
                      <a:pt x="51" y="60"/>
                    </a:lnTo>
                    <a:lnTo>
                      <a:pt x="37" y="49"/>
                    </a:lnTo>
                    <a:lnTo>
                      <a:pt x="23" y="39"/>
                    </a:lnTo>
                    <a:lnTo>
                      <a:pt x="13" y="28"/>
                    </a:lnTo>
                    <a:lnTo>
                      <a:pt x="4" y="17"/>
                    </a:lnTo>
                    <a:lnTo>
                      <a:pt x="0" y="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2" name="Group 413"/>
            <p:cNvGrpSpPr/>
            <p:nvPr/>
          </p:nvGrpSpPr>
          <p:grpSpPr bwMode="auto">
            <a:xfrm flipH="1">
              <a:off x="8013498" y="5464865"/>
              <a:ext cx="298450" cy="211138"/>
              <a:chOff x="2274" y="2821"/>
              <a:chExt cx="215" cy="238"/>
            </a:xfrm>
          </p:grpSpPr>
          <p:sp>
            <p:nvSpPr>
              <p:cNvPr id="43" name="Freeform 414"/>
              <p:cNvSpPr>
                <a:spLocks noEditPoints="1"/>
              </p:cNvSpPr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6 w 430"/>
                  <a:gd name="T19" fmla="*/ 1 h 50"/>
                  <a:gd name="T20" fmla="*/ 1 w 430"/>
                  <a:gd name="T21" fmla="*/ 1 h 50"/>
                  <a:gd name="T22" fmla="*/ 6 w 430"/>
                  <a:gd name="T23" fmla="*/ 1 h 5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  <a:close/>
                    <a:moveTo>
                      <a:pt x="376" y="18"/>
                    </a:moveTo>
                    <a:lnTo>
                      <a:pt x="33" y="18"/>
                    </a:lnTo>
                    <a:lnTo>
                      <a:pt x="376" y="18"/>
                    </a:lnTo>
                    <a:close/>
                  </a:path>
                </a:pathLst>
              </a:custGeom>
              <a:solidFill>
                <a:srgbClr val="3333FF"/>
              </a:solidFill>
              <a:ln>
                <a:noFill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4" name="Line 415"/>
              <p:cNvSpPr>
                <a:spLocks noChangeShapeType="1"/>
              </p:cNvSpPr>
              <p:nvPr/>
            </p:nvSpPr>
            <p:spPr bwMode="auto">
              <a:xfrm>
                <a:off x="2317" y="2951"/>
                <a:ext cx="30" cy="1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5" name="Freeform 416"/>
              <p:cNvSpPr/>
              <p:nvPr/>
            </p:nvSpPr>
            <p:spPr bwMode="auto">
              <a:xfrm>
                <a:off x="2317" y="2923"/>
                <a:ext cx="44" cy="109"/>
              </a:xfrm>
              <a:custGeom>
                <a:avLst/>
                <a:gdLst>
                  <a:gd name="T0" fmla="*/ 2 w 87"/>
                  <a:gd name="T1" fmla="*/ 3 h 219"/>
                  <a:gd name="T2" fmla="*/ 0 w 87"/>
                  <a:gd name="T3" fmla="*/ 0 h 219"/>
                  <a:gd name="T4" fmla="*/ 1 w 87"/>
                  <a:gd name="T5" fmla="*/ 0 h 2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7" h="219">
                    <a:moveTo>
                      <a:pt x="87" y="219"/>
                    </a:moveTo>
                    <a:lnTo>
                      <a:pt x="0" y="55"/>
                    </a:lnTo>
                    <a:lnTo>
                      <a:pt x="28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6" name="Line 417"/>
              <p:cNvSpPr>
                <a:spLocks noChangeShapeType="1"/>
              </p:cNvSpPr>
              <p:nvPr/>
            </p:nvSpPr>
            <p:spPr bwMode="auto">
              <a:xfrm flipV="1">
                <a:off x="2300" y="2951"/>
                <a:ext cx="47" cy="83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7" name="Freeform 418"/>
              <p:cNvSpPr/>
              <p:nvPr/>
            </p:nvSpPr>
            <p:spPr bwMode="auto">
              <a:xfrm>
                <a:off x="2317" y="3005"/>
                <a:ext cx="86" cy="27"/>
              </a:xfrm>
              <a:custGeom>
                <a:avLst/>
                <a:gdLst>
                  <a:gd name="T0" fmla="*/ 1 w 172"/>
                  <a:gd name="T1" fmla="*/ 0 h 55"/>
                  <a:gd name="T2" fmla="*/ 0 w 172"/>
                  <a:gd name="T3" fmla="*/ 0 h 55"/>
                  <a:gd name="T4" fmla="*/ 3 w 172"/>
                  <a:gd name="T5" fmla="*/ 0 h 55"/>
                  <a:gd name="T6" fmla="*/ 3 w 172"/>
                  <a:gd name="T7" fmla="*/ 0 h 5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2" h="55">
                    <a:moveTo>
                      <a:pt x="28" y="55"/>
                    </a:moveTo>
                    <a:lnTo>
                      <a:pt x="0" y="0"/>
                    </a:lnTo>
                    <a:lnTo>
                      <a:pt x="172" y="0"/>
                    </a:lnTo>
                    <a:lnTo>
                      <a:pt x="146" y="55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8" name="Line 419"/>
              <p:cNvSpPr>
                <a:spLocks noChangeShapeType="1"/>
              </p:cNvSpPr>
              <p:nvPr/>
            </p:nvSpPr>
            <p:spPr bwMode="auto">
              <a:xfrm flipH="1" flipV="1">
                <a:off x="2375" y="2960"/>
                <a:ext cx="46" cy="74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49" name="Freeform 420"/>
              <p:cNvSpPr/>
              <p:nvPr/>
            </p:nvSpPr>
            <p:spPr bwMode="auto">
              <a:xfrm>
                <a:off x="2274" y="3034"/>
                <a:ext cx="215" cy="25"/>
              </a:xfrm>
              <a:custGeom>
                <a:avLst/>
                <a:gdLst>
                  <a:gd name="T0" fmla="*/ 1 w 430"/>
                  <a:gd name="T1" fmla="*/ 1 h 50"/>
                  <a:gd name="T2" fmla="*/ 0 w 430"/>
                  <a:gd name="T3" fmla="*/ 1 h 50"/>
                  <a:gd name="T4" fmla="*/ 0 w 430"/>
                  <a:gd name="T5" fmla="*/ 1 h 50"/>
                  <a:gd name="T6" fmla="*/ 7 w 430"/>
                  <a:gd name="T7" fmla="*/ 1 h 50"/>
                  <a:gd name="T8" fmla="*/ 7 w 430"/>
                  <a:gd name="T9" fmla="*/ 1 h 50"/>
                  <a:gd name="T10" fmla="*/ 6 w 430"/>
                  <a:gd name="T11" fmla="*/ 1 h 50"/>
                  <a:gd name="T12" fmla="*/ 6 w 430"/>
                  <a:gd name="T13" fmla="*/ 0 h 50"/>
                  <a:gd name="T14" fmla="*/ 1 w 430"/>
                  <a:gd name="T15" fmla="*/ 0 h 50"/>
                  <a:gd name="T16" fmla="*/ 1 w 430"/>
                  <a:gd name="T17" fmla="*/ 1 h 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30" h="50">
                    <a:moveTo>
                      <a:pt x="26" y="18"/>
                    </a:moveTo>
                    <a:lnTo>
                      <a:pt x="0" y="18"/>
                    </a:lnTo>
                    <a:lnTo>
                      <a:pt x="0" y="50"/>
                    </a:lnTo>
                    <a:lnTo>
                      <a:pt x="430" y="50"/>
                    </a:lnTo>
                    <a:lnTo>
                      <a:pt x="430" y="18"/>
                    </a:lnTo>
                    <a:lnTo>
                      <a:pt x="376" y="18"/>
                    </a:lnTo>
                    <a:lnTo>
                      <a:pt x="376" y="0"/>
                    </a:lnTo>
                    <a:lnTo>
                      <a:pt x="26" y="0"/>
                    </a:lnTo>
                    <a:lnTo>
                      <a:pt x="26" y="18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0" name="Freeform 421"/>
              <p:cNvSpPr/>
              <p:nvPr/>
            </p:nvSpPr>
            <p:spPr bwMode="auto">
              <a:xfrm>
                <a:off x="2290" y="3043"/>
                <a:ext cx="171" cy="1"/>
              </a:xfrm>
              <a:custGeom>
                <a:avLst/>
                <a:gdLst>
                  <a:gd name="T0" fmla="*/ 5 w 343"/>
                  <a:gd name="T1" fmla="*/ 0 h 1"/>
                  <a:gd name="T2" fmla="*/ 0 w 343"/>
                  <a:gd name="T3" fmla="*/ 0 h 1"/>
                  <a:gd name="T4" fmla="*/ 5 w 343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3" h="1">
                    <a:moveTo>
                      <a:pt x="343" y="0"/>
                    </a:moveTo>
                    <a:lnTo>
                      <a:pt x="0" y="0"/>
                    </a:lnTo>
                    <a:lnTo>
                      <a:pt x="343" y="0"/>
                    </a:lnTo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1" name="Rectangle 422"/>
              <p:cNvSpPr>
                <a:spLocks noChangeArrowheads="1"/>
              </p:cNvSpPr>
              <p:nvPr/>
            </p:nvSpPr>
            <p:spPr bwMode="auto">
              <a:xfrm>
                <a:off x="2347" y="2951"/>
                <a:ext cx="27" cy="83"/>
              </a:xfrm>
              <a:prstGeom prst="rect">
                <a:avLst/>
              </a:prstGeom>
              <a:solidFill>
                <a:srgbClr val="3333FF"/>
              </a:solidFill>
              <a:ln w="6350">
                <a:solidFill>
                  <a:srgbClr val="000000"/>
                </a:solidFill>
                <a:miter lim="800000"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2" name="Freeform 423"/>
              <p:cNvSpPr>
                <a:spLocks noEditPoints="1"/>
              </p:cNvSpPr>
              <p:nvPr/>
            </p:nvSpPr>
            <p:spPr bwMode="auto">
              <a:xfrm>
                <a:off x="2281" y="2821"/>
                <a:ext cx="208" cy="175"/>
              </a:xfrm>
              <a:custGeom>
                <a:avLst/>
                <a:gdLst>
                  <a:gd name="T0" fmla="*/ 1 w 415"/>
                  <a:gd name="T1" fmla="*/ 1 h 350"/>
                  <a:gd name="T2" fmla="*/ 1 w 415"/>
                  <a:gd name="T3" fmla="*/ 2 h 350"/>
                  <a:gd name="T4" fmla="*/ 1 w 415"/>
                  <a:gd name="T5" fmla="*/ 3 h 350"/>
                  <a:gd name="T6" fmla="*/ 1 w 415"/>
                  <a:gd name="T7" fmla="*/ 3 h 350"/>
                  <a:gd name="T8" fmla="*/ 2 w 415"/>
                  <a:gd name="T9" fmla="*/ 4 h 350"/>
                  <a:gd name="T10" fmla="*/ 3 w 415"/>
                  <a:gd name="T11" fmla="*/ 5 h 350"/>
                  <a:gd name="T12" fmla="*/ 4 w 415"/>
                  <a:gd name="T13" fmla="*/ 5 h 350"/>
                  <a:gd name="T14" fmla="*/ 5 w 415"/>
                  <a:gd name="T15" fmla="*/ 6 h 350"/>
                  <a:gd name="T16" fmla="*/ 6 w 415"/>
                  <a:gd name="T17" fmla="*/ 6 h 350"/>
                  <a:gd name="T18" fmla="*/ 6 w 415"/>
                  <a:gd name="T19" fmla="*/ 6 h 350"/>
                  <a:gd name="T20" fmla="*/ 7 w 415"/>
                  <a:gd name="T21" fmla="*/ 5 h 350"/>
                  <a:gd name="T22" fmla="*/ 7 w 415"/>
                  <a:gd name="T23" fmla="*/ 5 h 350"/>
                  <a:gd name="T24" fmla="*/ 6 w 415"/>
                  <a:gd name="T25" fmla="*/ 5 h 350"/>
                  <a:gd name="T26" fmla="*/ 6 w 415"/>
                  <a:gd name="T27" fmla="*/ 5 h 350"/>
                  <a:gd name="T28" fmla="*/ 5 w 415"/>
                  <a:gd name="T29" fmla="*/ 5 h 350"/>
                  <a:gd name="T30" fmla="*/ 4 w 415"/>
                  <a:gd name="T31" fmla="*/ 5 h 350"/>
                  <a:gd name="T32" fmla="*/ 3 w 415"/>
                  <a:gd name="T33" fmla="*/ 4 h 350"/>
                  <a:gd name="T34" fmla="*/ 2 w 415"/>
                  <a:gd name="T35" fmla="*/ 3 h 350"/>
                  <a:gd name="T36" fmla="*/ 2 w 415"/>
                  <a:gd name="T37" fmla="*/ 3 h 350"/>
                  <a:gd name="T38" fmla="*/ 1 w 415"/>
                  <a:gd name="T39" fmla="*/ 2 h 350"/>
                  <a:gd name="T40" fmla="*/ 1 w 415"/>
                  <a:gd name="T41" fmla="*/ 1 h 350"/>
                  <a:gd name="T42" fmla="*/ 1 w 415"/>
                  <a:gd name="T43" fmla="*/ 1 h 350"/>
                  <a:gd name="T44" fmla="*/ 1 w 415"/>
                  <a:gd name="T45" fmla="*/ 1 h 350"/>
                  <a:gd name="T46" fmla="*/ 1 w 415"/>
                  <a:gd name="T47" fmla="*/ 0 h 350"/>
                  <a:gd name="T48" fmla="*/ 1 w 415"/>
                  <a:gd name="T49" fmla="*/ 1 h 350"/>
                  <a:gd name="T50" fmla="*/ 2 w 415"/>
                  <a:gd name="T51" fmla="*/ 1 h 350"/>
                  <a:gd name="T52" fmla="*/ 3 w 415"/>
                  <a:gd name="T53" fmla="*/ 1 h 350"/>
                  <a:gd name="T54" fmla="*/ 4 w 415"/>
                  <a:gd name="T55" fmla="*/ 2 h 350"/>
                  <a:gd name="T56" fmla="*/ 5 w 415"/>
                  <a:gd name="T57" fmla="*/ 2 h 350"/>
                  <a:gd name="T58" fmla="*/ 6 w 415"/>
                  <a:gd name="T59" fmla="*/ 3 h 350"/>
                  <a:gd name="T60" fmla="*/ 6 w 415"/>
                  <a:gd name="T61" fmla="*/ 4 h 350"/>
                  <a:gd name="T62" fmla="*/ 7 w 415"/>
                  <a:gd name="T63" fmla="*/ 4 h 350"/>
                  <a:gd name="T64" fmla="*/ 7 w 415"/>
                  <a:gd name="T65" fmla="*/ 5 h 350"/>
                  <a:gd name="T66" fmla="*/ 7 w 415"/>
                  <a:gd name="T67" fmla="*/ 5 h 350"/>
                  <a:gd name="T68" fmla="*/ 7 w 415"/>
                  <a:gd name="T69" fmla="*/ 5 h 350"/>
                  <a:gd name="T70" fmla="*/ 6 w 415"/>
                  <a:gd name="T71" fmla="*/ 5 h 350"/>
                  <a:gd name="T72" fmla="*/ 6 w 415"/>
                  <a:gd name="T73" fmla="*/ 5 h 350"/>
                  <a:gd name="T74" fmla="*/ 5 w 415"/>
                  <a:gd name="T75" fmla="*/ 5 h 350"/>
                  <a:gd name="T76" fmla="*/ 4 w 415"/>
                  <a:gd name="T77" fmla="*/ 4 h 350"/>
                  <a:gd name="T78" fmla="*/ 3 w 415"/>
                  <a:gd name="T79" fmla="*/ 4 h 350"/>
                  <a:gd name="T80" fmla="*/ 2 w 415"/>
                  <a:gd name="T81" fmla="*/ 3 h 350"/>
                  <a:gd name="T82" fmla="*/ 1 w 415"/>
                  <a:gd name="T83" fmla="*/ 2 h 350"/>
                  <a:gd name="T84" fmla="*/ 1 w 415"/>
                  <a:gd name="T85" fmla="*/ 2 h 350"/>
                  <a:gd name="T86" fmla="*/ 1 w 415"/>
                  <a:gd name="T87" fmla="*/ 1 h 350"/>
                  <a:gd name="T88" fmla="*/ 1 w 415"/>
                  <a:gd name="T89" fmla="*/ 1 h 3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15" h="350">
                    <a:moveTo>
                      <a:pt x="8" y="12"/>
                    </a:moveTo>
                    <a:lnTo>
                      <a:pt x="1" y="32"/>
                    </a:lnTo>
                    <a:lnTo>
                      <a:pt x="0" y="53"/>
                    </a:lnTo>
                    <a:lnTo>
                      <a:pt x="3" y="78"/>
                    </a:lnTo>
                    <a:lnTo>
                      <a:pt x="8" y="103"/>
                    </a:lnTo>
                    <a:lnTo>
                      <a:pt x="18" y="130"/>
                    </a:lnTo>
                    <a:lnTo>
                      <a:pt x="34" y="158"/>
                    </a:lnTo>
                    <a:lnTo>
                      <a:pt x="51" y="185"/>
                    </a:lnTo>
                    <a:lnTo>
                      <a:pt x="73" y="211"/>
                    </a:lnTo>
                    <a:lnTo>
                      <a:pt x="97" y="236"/>
                    </a:lnTo>
                    <a:lnTo>
                      <a:pt x="124" y="261"/>
                    </a:lnTo>
                    <a:lnTo>
                      <a:pt x="151" y="282"/>
                    </a:lnTo>
                    <a:lnTo>
                      <a:pt x="182" y="302"/>
                    </a:lnTo>
                    <a:lnTo>
                      <a:pt x="212" y="318"/>
                    </a:lnTo>
                    <a:lnTo>
                      <a:pt x="242" y="332"/>
                    </a:lnTo>
                    <a:lnTo>
                      <a:pt x="270" y="341"/>
                    </a:lnTo>
                    <a:lnTo>
                      <a:pt x="299" y="346"/>
                    </a:lnTo>
                    <a:lnTo>
                      <a:pt x="325" y="350"/>
                    </a:lnTo>
                    <a:lnTo>
                      <a:pt x="349" y="346"/>
                    </a:lnTo>
                    <a:lnTo>
                      <a:pt x="371" y="341"/>
                    </a:lnTo>
                    <a:lnTo>
                      <a:pt x="388" y="332"/>
                    </a:lnTo>
                    <a:lnTo>
                      <a:pt x="402" y="318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  <a:moveTo>
                      <a:pt x="8" y="12"/>
                    </a:moveTo>
                    <a:lnTo>
                      <a:pt x="14" y="5"/>
                    </a:lnTo>
                    <a:lnTo>
                      <a:pt x="24" y="0"/>
                    </a:lnTo>
                    <a:lnTo>
                      <a:pt x="38" y="0"/>
                    </a:lnTo>
                    <a:lnTo>
                      <a:pt x="56" y="2"/>
                    </a:lnTo>
                    <a:lnTo>
                      <a:pt x="77" y="7"/>
                    </a:lnTo>
                    <a:lnTo>
                      <a:pt x="100" y="16"/>
                    </a:lnTo>
                    <a:lnTo>
                      <a:pt x="126" y="26"/>
                    </a:lnTo>
                    <a:lnTo>
                      <a:pt x="153" y="41"/>
                    </a:lnTo>
                    <a:lnTo>
                      <a:pt x="182" y="57"/>
                    </a:lnTo>
                    <a:lnTo>
                      <a:pt x="210" y="74"/>
                    </a:lnTo>
                    <a:lnTo>
                      <a:pt x="239" y="94"/>
                    </a:lnTo>
                    <a:lnTo>
                      <a:pt x="268" y="115"/>
                    </a:lnTo>
                    <a:lnTo>
                      <a:pt x="295" y="138"/>
                    </a:lnTo>
                    <a:lnTo>
                      <a:pt x="321" y="160"/>
                    </a:lnTo>
                    <a:lnTo>
                      <a:pt x="345" y="183"/>
                    </a:lnTo>
                    <a:lnTo>
                      <a:pt x="365" y="204"/>
                    </a:lnTo>
                    <a:lnTo>
                      <a:pt x="382" y="226"/>
                    </a:lnTo>
                    <a:lnTo>
                      <a:pt x="396" y="245"/>
                    </a:lnTo>
                    <a:lnTo>
                      <a:pt x="406" y="263"/>
                    </a:lnTo>
                    <a:lnTo>
                      <a:pt x="412" y="279"/>
                    </a:lnTo>
                    <a:lnTo>
                      <a:pt x="415" y="291"/>
                    </a:lnTo>
                    <a:lnTo>
                      <a:pt x="412" y="302"/>
                    </a:lnTo>
                    <a:lnTo>
                      <a:pt x="406" y="309"/>
                    </a:lnTo>
                    <a:lnTo>
                      <a:pt x="396" y="314"/>
                    </a:lnTo>
                    <a:lnTo>
                      <a:pt x="382" y="316"/>
                    </a:lnTo>
                    <a:lnTo>
                      <a:pt x="365" y="313"/>
                    </a:lnTo>
                    <a:lnTo>
                      <a:pt x="343" y="307"/>
                    </a:lnTo>
                    <a:lnTo>
                      <a:pt x="321" y="300"/>
                    </a:lnTo>
                    <a:lnTo>
                      <a:pt x="295" y="288"/>
                    </a:lnTo>
                    <a:lnTo>
                      <a:pt x="268" y="275"/>
                    </a:lnTo>
                    <a:lnTo>
                      <a:pt x="239" y="259"/>
                    </a:lnTo>
                    <a:lnTo>
                      <a:pt x="210" y="240"/>
                    </a:lnTo>
                    <a:lnTo>
                      <a:pt x="182" y="220"/>
                    </a:lnTo>
                    <a:lnTo>
                      <a:pt x="153" y="199"/>
                    </a:lnTo>
                    <a:lnTo>
                      <a:pt x="126" y="178"/>
                    </a:lnTo>
                    <a:lnTo>
                      <a:pt x="100" y="154"/>
                    </a:lnTo>
                    <a:lnTo>
                      <a:pt x="76" y="131"/>
                    </a:lnTo>
                    <a:lnTo>
                      <a:pt x="56" y="110"/>
                    </a:lnTo>
                    <a:lnTo>
                      <a:pt x="38" y="89"/>
                    </a:lnTo>
                    <a:lnTo>
                      <a:pt x="24" y="69"/>
                    </a:lnTo>
                    <a:lnTo>
                      <a:pt x="14" y="51"/>
                    </a:lnTo>
                    <a:lnTo>
                      <a:pt x="8" y="35"/>
                    </a:lnTo>
                    <a:lnTo>
                      <a:pt x="5" y="23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3" name="Line 424"/>
              <p:cNvSpPr>
                <a:spLocks noChangeShapeType="1"/>
              </p:cNvSpPr>
              <p:nvPr/>
            </p:nvSpPr>
            <p:spPr bwMode="auto">
              <a:xfrm flipH="1" flipV="1">
                <a:off x="2285" y="2824"/>
                <a:ext cx="136" cy="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4" name="Line 425"/>
              <p:cNvSpPr>
                <a:spLocks noChangeShapeType="1"/>
              </p:cNvSpPr>
              <p:nvPr/>
            </p:nvSpPr>
            <p:spPr bwMode="auto">
              <a:xfrm flipH="1">
                <a:off x="2372" y="2826"/>
                <a:ext cx="49" cy="102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5" name="Line 426"/>
              <p:cNvSpPr>
                <a:spLocks noChangeShapeType="1"/>
              </p:cNvSpPr>
              <p:nvPr/>
            </p:nvSpPr>
            <p:spPr bwMode="auto">
              <a:xfrm>
                <a:off x="2421" y="2826"/>
                <a:ext cx="67" cy="144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6" name="Freeform 427"/>
              <p:cNvSpPr/>
              <p:nvPr/>
            </p:nvSpPr>
            <p:spPr bwMode="auto">
              <a:xfrm>
                <a:off x="2349" y="2902"/>
                <a:ext cx="51" cy="40"/>
              </a:xfrm>
              <a:custGeom>
                <a:avLst/>
                <a:gdLst>
                  <a:gd name="T0" fmla="*/ 0 w 101"/>
                  <a:gd name="T1" fmla="*/ 1 h 80"/>
                  <a:gd name="T2" fmla="*/ 1 w 101"/>
                  <a:gd name="T3" fmla="*/ 0 h 80"/>
                  <a:gd name="T4" fmla="*/ 1 w 101"/>
                  <a:gd name="T5" fmla="*/ 1 h 80"/>
                  <a:gd name="T6" fmla="*/ 1 w 101"/>
                  <a:gd name="T7" fmla="*/ 1 h 80"/>
                  <a:gd name="T8" fmla="*/ 1 w 101"/>
                  <a:gd name="T9" fmla="*/ 1 h 80"/>
                  <a:gd name="T10" fmla="*/ 1 w 101"/>
                  <a:gd name="T11" fmla="*/ 1 h 80"/>
                  <a:gd name="T12" fmla="*/ 2 w 101"/>
                  <a:gd name="T13" fmla="*/ 1 h 80"/>
                  <a:gd name="T14" fmla="*/ 2 w 101"/>
                  <a:gd name="T15" fmla="*/ 1 h 80"/>
                  <a:gd name="T16" fmla="*/ 2 w 101"/>
                  <a:gd name="T17" fmla="*/ 1 h 80"/>
                  <a:gd name="T18" fmla="*/ 2 w 101"/>
                  <a:gd name="T19" fmla="*/ 1 h 80"/>
                  <a:gd name="T20" fmla="*/ 2 w 101"/>
                  <a:gd name="T21" fmla="*/ 2 h 80"/>
                  <a:gd name="T22" fmla="*/ 2 w 101"/>
                  <a:gd name="T23" fmla="*/ 2 h 80"/>
                  <a:gd name="T24" fmla="*/ 2 w 101"/>
                  <a:gd name="T25" fmla="*/ 2 h 80"/>
                  <a:gd name="T26" fmla="*/ 2 w 101"/>
                  <a:gd name="T27" fmla="*/ 2 h 80"/>
                  <a:gd name="T28" fmla="*/ 2 w 101"/>
                  <a:gd name="T29" fmla="*/ 2 h 80"/>
                  <a:gd name="T30" fmla="*/ 2 w 101"/>
                  <a:gd name="T31" fmla="*/ 2 h 80"/>
                  <a:gd name="T32" fmla="*/ 1 w 101"/>
                  <a:gd name="T33" fmla="*/ 1 h 80"/>
                  <a:gd name="T34" fmla="*/ 1 w 101"/>
                  <a:gd name="T35" fmla="*/ 1 h 80"/>
                  <a:gd name="T36" fmla="*/ 1 w 101"/>
                  <a:gd name="T37" fmla="*/ 1 h 80"/>
                  <a:gd name="T38" fmla="*/ 1 w 101"/>
                  <a:gd name="T39" fmla="*/ 1 h 80"/>
                  <a:gd name="T40" fmla="*/ 1 w 101"/>
                  <a:gd name="T41" fmla="*/ 1 h 80"/>
                  <a:gd name="T42" fmla="*/ 0 w 101"/>
                  <a:gd name="T43" fmla="*/ 1 h 80"/>
                  <a:gd name="T44" fmla="*/ 0 w 101"/>
                  <a:gd name="T45" fmla="*/ 1 h 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1" h="80">
                    <a:moveTo>
                      <a:pt x="0" y="3"/>
                    </a:moveTo>
                    <a:lnTo>
                      <a:pt x="4" y="0"/>
                    </a:lnTo>
                    <a:lnTo>
                      <a:pt x="13" y="1"/>
                    </a:lnTo>
                    <a:lnTo>
                      <a:pt x="24" y="3"/>
                    </a:lnTo>
                    <a:lnTo>
                      <a:pt x="37" y="10"/>
                    </a:lnTo>
                    <a:lnTo>
                      <a:pt x="51" y="19"/>
                    </a:lnTo>
                    <a:lnTo>
                      <a:pt x="66" y="30"/>
                    </a:lnTo>
                    <a:lnTo>
                      <a:pt x="79" y="40"/>
                    </a:lnTo>
                    <a:lnTo>
                      <a:pt x="90" y="51"/>
                    </a:lnTo>
                    <a:lnTo>
                      <a:pt x="97" y="62"/>
                    </a:lnTo>
                    <a:lnTo>
                      <a:pt x="101" y="71"/>
                    </a:lnTo>
                    <a:lnTo>
                      <a:pt x="101" y="76"/>
                    </a:lnTo>
                    <a:lnTo>
                      <a:pt x="97" y="80"/>
                    </a:lnTo>
                    <a:lnTo>
                      <a:pt x="90" y="78"/>
                    </a:lnTo>
                    <a:lnTo>
                      <a:pt x="79" y="74"/>
                    </a:lnTo>
                    <a:lnTo>
                      <a:pt x="66" y="69"/>
                    </a:lnTo>
                    <a:lnTo>
                      <a:pt x="51" y="60"/>
                    </a:lnTo>
                    <a:lnTo>
                      <a:pt x="37" y="49"/>
                    </a:lnTo>
                    <a:lnTo>
                      <a:pt x="23" y="39"/>
                    </a:lnTo>
                    <a:lnTo>
                      <a:pt x="13" y="28"/>
                    </a:lnTo>
                    <a:lnTo>
                      <a:pt x="4" y="17"/>
                    </a:lnTo>
                    <a:lnTo>
                      <a:pt x="0" y="8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3333FF"/>
              </a:solidFill>
              <a:ln w="6350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pic>
          <p:nvPicPr>
            <p:cNvPr id="57" name="Picture 429" descr="MMj03957750000[1]"/>
            <p:cNvPicPr>
              <a:picLocks noChangeAspect="1" noChangeArrowheads="1" noCrop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723" y="4742553"/>
              <a:ext cx="561975" cy="47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Picture 432" descr="cocktai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6005" y="4661590"/>
              <a:ext cx="2030412" cy="104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Line 434"/>
            <p:cNvSpPr>
              <a:spLocks noChangeShapeType="1"/>
            </p:cNvSpPr>
            <p:nvPr/>
          </p:nvSpPr>
          <p:spPr bwMode="auto">
            <a:xfrm>
              <a:off x="1986450" y="4680571"/>
              <a:ext cx="242888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0" name="Line 435"/>
            <p:cNvSpPr>
              <a:spLocks noChangeShapeType="1"/>
            </p:cNvSpPr>
            <p:nvPr/>
          </p:nvSpPr>
          <p:spPr bwMode="auto">
            <a:xfrm>
              <a:off x="1986450" y="4680571"/>
              <a:ext cx="242888" cy="15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61" name="Line 436"/>
            <p:cNvSpPr>
              <a:spLocks noChangeShapeType="1"/>
            </p:cNvSpPr>
            <p:nvPr/>
          </p:nvSpPr>
          <p:spPr bwMode="auto">
            <a:xfrm>
              <a:off x="1918188" y="5317158"/>
              <a:ext cx="1905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62" name="Group 506"/>
            <p:cNvGrpSpPr/>
            <p:nvPr/>
          </p:nvGrpSpPr>
          <p:grpSpPr bwMode="auto">
            <a:xfrm flipH="1">
              <a:off x="1256200" y="5193333"/>
              <a:ext cx="501650" cy="512763"/>
              <a:chOff x="2839" y="3501"/>
              <a:chExt cx="755" cy="803"/>
            </a:xfrm>
          </p:grpSpPr>
          <p:pic>
            <p:nvPicPr>
              <p:cNvPr id="63" name="Picture 50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" name="Freeform 508"/>
              <p:cNvSpPr/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65" name="Group 621"/>
            <p:cNvGrpSpPr/>
            <p:nvPr/>
          </p:nvGrpSpPr>
          <p:grpSpPr bwMode="auto">
            <a:xfrm>
              <a:off x="5370862" y="4385019"/>
              <a:ext cx="635000" cy="485775"/>
              <a:chOff x="3061" y="2530"/>
              <a:chExt cx="400" cy="306"/>
            </a:xfrm>
          </p:grpSpPr>
          <p:grpSp>
            <p:nvGrpSpPr>
              <p:cNvPr id="66" name="Group 494"/>
              <p:cNvGrpSpPr/>
              <p:nvPr/>
            </p:nvGrpSpPr>
            <p:grpSpPr bwMode="auto">
              <a:xfrm>
                <a:off x="3061" y="2530"/>
                <a:ext cx="327" cy="81"/>
                <a:chOff x="2199" y="955"/>
                <a:chExt cx="2547" cy="506"/>
              </a:xfrm>
            </p:grpSpPr>
            <p:sp>
              <p:nvSpPr>
                <p:cNvPr id="91" name="Freeform 495"/>
                <p:cNvSpPr/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2" name="Freeform 496"/>
                <p:cNvSpPr/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3" name="Freeform 497"/>
                <p:cNvSpPr/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4" name="Freeform 498"/>
                <p:cNvSpPr/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5" name="Freeform 499"/>
                <p:cNvSpPr/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6" name="Freeform 500"/>
                <p:cNvSpPr/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pic>
            <p:nvPicPr>
              <p:cNvPr id="67" name="Picture 549" descr="laptop_keyboar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3109" y="2736"/>
                <a:ext cx="245" cy="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" name="Freeform 550"/>
              <p:cNvSpPr/>
              <p:nvPr/>
            </p:nvSpPr>
            <p:spPr bwMode="auto">
              <a:xfrm>
                <a:off x="3190" y="2638"/>
                <a:ext cx="197" cy="131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pic>
            <p:nvPicPr>
              <p:cNvPr id="69" name="Picture 551" descr="scree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" y="2641"/>
                <a:ext cx="179" cy="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" name="Freeform 552"/>
              <p:cNvSpPr/>
              <p:nvPr/>
            </p:nvSpPr>
            <p:spPr bwMode="auto">
              <a:xfrm>
                <a:off x="3226" y="2634"/>
                <a:ext cx="167" cy="25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1" name="Freeform 553"/>
              <p:cNvSpPr/>
              <p:nvPr/>
            </p:nvSpPr>
            <p:spPr bwMode="auto">
              <a:xfrm>
                <a:off x="3189" y="2634"/>
                <a:ext cx="46" cy="102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2" name="Freeform 554"/>
              <p:cNvSpPr/>
              <p:nvPr/>
            </p:nvSpPr>
            <p:spPr bwMode="auto">
              <a:xfrm>
                <a:off x="3342" y="2652"/>
                <a:ext cx="50" cy="117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3" name="Freeform 555"/>
              <p:cNvSpPr/>
              <p:nvPr/>
            </p:nvSpPr>
            <p:spPr bwMode="auto">
              <a:xfrm>
                <a:off x="3188" y="2730"/>
                <a:ext cx="183" cy="40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4" name="Freeform 556"/>
              <p:cNvSpPr/>
              <p:nvPr/>
            </p:nvSpPr>
            <p:spPr bwMode="auto">
              <a:xfrm>
                <a:off x="3347" y="2653"/>
                <a:ext cx="47" cy="118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0 h 1659"/>
                  <a:gd name="T6" fmla="*/ 0 w 637"/>
                  <a:gd name="T7" fmla="*/ 0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5" name="Freeform 557"/>
              <p:cNvSpPr/>
              <p:nvPr/>
            </p:nvSpPr>
            <p:spPr bwMode="auto">
              <a:xfrm>
                <a:off x="3188" y="2736"/>
                <a:ext cx="163" cy="39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0 h 550"/>
                  <a:gd name="T4" fmla="*/ 0 w 2216"/>
                  <a:gd name="T5" fmla="*/ 0 h 550"/>
                  <a:gd name="T6" fmla="*/ 0 w 2216"/>
                  <a:gd name="T7" fmla="*/ 0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76" name="Group 558"/>
              <p:cNvGrpSpPr/>
              <p:nvPr/>
            </p:nvGrpSpPr>
            <p:grpSpPr bwMode="auto">
              <a:xfrm>
                <a:off x="3186" y="2777"/>
                <a:ext cx="55" cy="24"/>
                <a:chOff x="1740" y="2642"/>
                <a:chExt cx="752" cy="327"/>
              </a:xfrm>
            </p:grpSpPr>
            <p:sp>
              <p:nvSpPr>
                <p:cNvPr id="85" name="Freeform 559"/>
                <p:cNvSpPr/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6" name="Freeform 560"/>
                <p:cNvSpPr/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7" name="Freeform 561"/>
                <p:cNvSpPr/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8" name="Freeform 562"/>
                <p:cNvSpPr/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89" name="Freeform 563"/>
                <p:cNvSpPr/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90" name="Freeform 564"/>
                <p:cNvSpPr/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77" name="Freeform 565"/>
              <p:cNvSpPr/>
              <p:nvPr/>
            </p:nvSpPr>
            <p:spPr bwMode="auto">
              <a:xfrm>
                <a:off x="3280" y="2781"/>
                <a:ext cx="67" cy="5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8" name="Freeform 566"/>
              <p:cNvSpPr/>
              <p:nvPr/>
            </p:nvSpPr>
            <p:spPr bwMode="auto">
              <a:xfrm>
                <a:off x="3109" y="2785"/>
                <a:ext cx="171" cy="4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79" name="Freeform 567"/>
              <p:cNvSpPr/>
              <p:nvPr/>
            </p:nvSpPr>
            <p:spPr bwMode="auto">
              <a:xfrm>
                <a:off x="3110" y="277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0" name="Freeform 568"/>
              <p:cNvSpPr/>
              <p:nvPr/>
            </p:nvSpPr>
            <p:spPr bwMode="auto">
              <a:xfrm>
                <a:off x="3110" y="273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1" name="Freeform 569"/>
              <p:cNvSpPr/>
              <p:nvPr/>
            </p:nvSpPr>
            <p:spPr bwMode="auto">
              <a:xfrm>
                <a:off x="3115" y="2778"/>
                <a:ext cx="162" cy="4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2" name="Freeform 570"/>
              <p:cNvSpPr/>
              <p:nvPr/>
            </p:nvSpPr>
            <p:spPr bwMode="auto">
              <a:xfrm flipV="1">
                <a:off x="3277" y="2775"/>
                <a:ext cx="66" cy="4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3" name="Freeform 589"/>
              <p:cNvSpPr/>
              <p:nvPr/>
            </p:nvSpPr>
            <p:spPr bwMode="auto">
              <a:xfrm>
                <a:off x="3382" y="273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84" name="Freeform 590"/>
              <p:cNvSpPr/>
              <p:nvPr/>
            </p:nvSpPr>
            <p:spPr bwMode="auto">
              <a:xfrm>
                <a:off x="3382" y="269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97" name="Group 632"/>
            <p:cNvGrpSpPr/>
            <p:nvPr/>
          </p:nvGrpSpPr>
          <p:grpSpPr bwMode="auto">
            <a:xfrm>
              <a:off x="6258275" y="4553294"/>
              <a:ext cx="536575" cy="401637"/>
              <a:chOff x="3328" y="2543"/>
              <a:chExt cx="338" cy="253"/>
            </a:xfrm>
          </p:grpSpPr>
          <p:grpSp>
            <p:nvGrpSpPr>
              <p:cNvPr id="98" name="Group 487"/>
              <p:cNvGrpSpPr/>
              <p:nvPr/>
            </p:nvGrpSpPr>
            <p:grpSpPr bwMode="auto">
              <a:xfrm>
                <a:off x="3328" y="2543"/>
                <a:ext cx="327" cy="81"/>
                <a:chOff x="2199" y="955"/>
                <a:chExt cx="2547" cy="506"/>
              </a:xfrm>
            </p:grpSpPr>
            <p:sp>
              <p:nvSpPr>
                <p:cNvPr id="119" name="Freeform 488"/>
                <p:cNvSpPr/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0" name="Freeform 489"/>
                <p:cNvSpPr/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1" name="Freeform 490"/>
                <p:cNvSpPr/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2" name="Freeform 491"/>
                <p:cNvSpPr/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3" name="Freeform 492"/>
                <p:cNvSpPr/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24" name="Freeform 493"/>
                <p:cNvSpPr/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pic>
            <p:nvPicPr>
              <p:cNvPr id="99" name="Picture 571" descr="laptop_keyboar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3381" y="2696"/>
                <a:ext cx="245" cy="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" name="Freeform 572"/>
              <p:cNvSpPr/>
              <p:nvPr/>
            </p:nvSpPr>
            <p:spPr bwMode="auto">
              <a:xfrm>
                <a:off x="3462" y="2598"/>
                <a:ext cx="197" cy="131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pic>
            <p:nvPicPr>
              <p:cNvPr id="101" name="Picture 573" descr="scree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2" y="2601"/>
                <a:ext cx="179" cy="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" name="Freeform 574"/>
              <p:cNvSpPr/>
              <p:nvPr/>
            </p:nvSpPr>
            <p:spPr bwMode="auto">
              <a:xfrm>
                <a:off x="3498" y="2594"/>
                <a:ext cx="167" cy="25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03" name="Freeform 575"/>
              <p:cNvSpPr/>
              <p:nvPr/>
            </p:nvSpPr>
            <p:spPr bwMode="auto">
              <a:xfrm>
                <a:off x="3461" y="2594"/>
                <a:ext cx="46" cy="102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04" name="Freeform 576"/>
              <p:cNvSpPr/>
              <p:nvPr/>
            </p:nvSpPr>
            <p:spPr bwMode="auto">
              <a:xfrm>
                <a:off x="3614" y="2612"/>
                <a:ext cx="50" cy="117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05" name="Freeform 577"/>
              <p:cNvSpPr/>
              <p:nvPr/>
            </p:nvSpPr>
            <p:spPr bwMode="auto">
              <a:xfrm>
                <a:off x="3460" y="2690"/>
                <a:ext cx="183" cy="40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06" name="Freeform 578"/>
              <p:cNvSpPr/>
              <p:nvPr/>
            </p:nvSpPr>
            <p:spPr bwMode="auto">
              <a:xfrm>
                <a:off x="3619" y="2613"/>
                <a:ext cx="47" cy="118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0 h 1659"/>
                  <a:gd name="T6" fmla="*/ 0 w 637"/>
                  <a:gd name="T7" fmla="*/ 0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07" name="Freeform 579"/>
              <p:cNvSpPr/>
              <p:nvPr/>
            </p:nvSpPr>
            <p:spPr bwMode="auto">
              <a:xfrm>
                <a:off x="3460" y="2696"/>
                <a:ext cx="163" cy="39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0 h 550"/>
                  <a:gd name="T4" fmla="*/ 0 w 2216"/>
                  <a:gd name="T5" fmla="*/ 0 h 550"/>
                  <a:gd name="T6" fmla="*/ 0 w 2216"/>
                  <a:gd name="T7" fmla="*/ 0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108" name="Group 580"/>
              <p:cNvGrpSpPr/>
              <p:nvPr/>
            </p:nvGrpSpPr>
            <p:grpSpPr bwMode="auto">
              <a:xfrm>
                <a:off x="3458" y="2737"/>
                <a:ext cx="55" cy="24"/>
                <a:chOff x="1740" y="2642"/>
                <a:chExt cx="752" cy="327"/>
              </a:xfrm>
            </p:grpSpPr>
            <p:sp>
              <p:nvSpPr>
                <p:cNvPr id="113" name="Freeform 581"/>
                <p:cNvSpPr/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4" name="Freeform 582"/>
                <p:cNvSpPr/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5" name="Freeform 583"/>
                <p:cNvSpPr/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6" name="Freeform 584"/>
                <p:cNvSpPr/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7" name="Freeform 585"/>
                <p:cNvSpPr/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18" name="Freeform 586"/>
                <p:cNvSpPr/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09" name="Freeform 587"/>
              <p:cNvSpPr/>
              <p:nvPr/>
            </p:nvSpPr>
            <p:spPr bwMode="auto">
              <a:xfrm>
                <a:off x="3552" y="2741"/>
                <a:ext cx="67" cy="5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10" name="Freeform 588"/>
              <p:cNvSpPr/>
              <p:nvPr/>
            </p:nvSpPr>
            <p:spPr bwMode="auto">
              <a:xfrm>
                <a:off x="3381" y="2745"/>
                <a:ext cx="171" cy="4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11" name="Freeform 591"/>
              <p:cNvSpPr/>
              <p:nvPr/>
            </p:nvSpPr>
            <p:spPr bwMode="auto">
              <a:xfrm>
                <a:off x="3387" y="2738"/>
                <a:ext cx="162" cy="4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12" name="Freeform 592"/>
              <p:cNvSpPr/>
              <p:nvPr/>
            </p:nvSpPr>
            <p:spPr bwMode="auto">
              <a:xfrm flipV="1">
                <a:off x="3549" y="2735"/>
                <a:ext cx="66" cy="4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25" name="Group 631"/>
            <p:cNvGrpSpPr/>
            <p:nvPr/>
          </p:nvGrpSpPr>
          <p:grpSpPr bwMode="auto">
            <a:xfrm>
              <a:off x="5640737" y="4813644"/>
              <a:ext cx="585788" cy="419100"/>
              <a:chOff x="5096" y="2218"/>
              <a:chExt cx="369" cy="264"/>
            </a:xfrm>
          </p:grpSpPr>
          <p:grpSp>
            <p:nvGrpSpPr>
              <p:cNvPr id="126" name="Group 622"/>
              <p:cNvGrpSpPr/>
              <p:nvPr/>
            </p:nvGrpSpPr>
            <p:grpSpPr bwMode="auto">
              <a:xfrm>
                <a:off x="5096" y="2218"/>
                <a:ext cx="327" cy="81"/>
                <a:chOff x="2199" y="955"/>
                <a:chExt cx="2547" cy="506"/>
              </a:xfrm>
            </p:grpSpPr>
            <p:sp>
              <p:nvSpPr>
                <p:cNvPr id="129" name="Freeform 623"/>
                <p:cNvSpPr/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0" name="Freeform 624"/>
                <p:cNvSpPr/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1" name="Freeform 625"/>
                <p:cNvSpPr/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2" name="Freeform 626"/>
                <p:cNvSpPr/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3" name="Freeform 627"/>
                <p:cNvSpPr/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34" name="Freeform 628"/>
                <p:cNvSpPr/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pic>
            <p:nvPicPr>
              <p:cNvPr id="127" name="Picture 629" descr="access_point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2" y="2250"/>
                <a:ext cx="273" cy="2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Picture 630" descr="access_point_stylized_small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5" y="2251"/>
                <a:ext cx="260" cy="2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5" name="Group 633"/>
            <p:cNvGrpSpPr/>
            <p:nvPr/>
          </p:nvGrpSpPr>
          <p:grpSpPr bwMode="auto">
            <a:xfrm>
              <a:off x="5342287" y="5239094"/>
              <a:ext cx="635000" cy="485775"/>
              <a:chOff x="3061" y="2530"/>
              <a:chExt cx="400" cy="306"/>
            </a:xfrm>
          </p:grpSpPr>
          <p:grpSp>
            <p:nvGrpSpPr>
              <p:cNvPr id="136" name="Group 634"/>
              <p:cNvGrpSpPr/>
              <p:nvPr/>
            </p:nvGrpSpPr>
            <p:grpSpPr bwMode="auto">
              <a:xfrm>
                <a:off x="3061" y="2530"/>
                <a:ext cx="327" cy="81"/>
                <a:chOff x="2199" y="955"/>
                <a:chExt cx="2547" cy="506"/>
              </a:xfrm>
            </p:grpSpPr>
            <p:sp>
              <p:nvSpPr>
                <p:cNvPr id="161" name="Freeform 635"/>
                <p:cNvSpPr/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62" name="Freeform 636"/>
                <p:cNvSpPr/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63" name="Freeform 637"/>
                <p:cNvSpPr/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64" name="Freeform 638"/>
                <p:cNvSpPr/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65" name="Freeform 639"/>
                <p:cNvSpPr/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66" name="Freeform 640"/>
                <p:cNvSpPr/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pic>
            <p:nvPicPr>
              <p:cNvPr id="137" name="Picture 641" descr="laptop_keyboar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3109" y="2736"/>
                <a:ext cx="245" cy="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" name="Freeform 642"/>
              <p:cNvSpPr/>
              <p:nvPr/>
            </p:nvSpPr>
            <p:spPr bwMode="auto">
              <a:xfrm>
                <a:off x="3190" y="2638"/>
                <a:ext cx="197" cy="131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pic>
            <p:nvPicPr>
              <p:cNvPr id="139" name="Picture 643" descr="scree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" y="2641"/>
                <a:ext cx="179" cy="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" name="Freeform 644"/>
              <p:cNvSpPr/>
              <p:nvPr/>
            </p:nvSpPr>
            <p:spPr bwMode="auto">
              <a:xfrm>
                <a:off x="3226" y="2634"/>
                <a:ext cx="167" cy="25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1" name="Freeform 645"/>
              <p:cNvSpPr/>
              <p:nvPr/>
            </p:nvSpPr>
            <p:spPr bwMode="auto">
              <a:xfrm>
                <a:off x="3189" y="2634"/>
                <a:ext cx="46" cy="102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2" name="Freeform 646"/>
              <p:cNvSpPr/>
              <p:nvPr/>
            </p:nvSpPr>
            <p:spPr bwMode="auto">
              <a:xfrm>
                <a:off x="3342" y="2652"/>
                <a:ext cx="50" cy="117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3" name="Freeform 647"/>
              <p:cNvSpPr/>
              <p:nvPr/>
            </p:nvSpPr>
            <p:spPr bwMode="auto">
              <a:xfrm>
                <a:off x="3188" y="2730"/>
                <a:ext cx="183" cy="40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4" name="Freeform 648"/>
              <p:cNvSpPr/>
              <p:nvPr/>
            </p:nvSpPr>
            <p:spPr bwMode="auto">
              <a:xfrm>
                <a:off x="3347" y="2653"/>
                <a:ext cx="47" cy="118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0 h 1659"/>
                  <a:gd name="T6" fmla="*/ 0 w 637"/>
                  <a:gd name="T7" fmla="*/ 0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5" name="Freeform 649"/>
              <p:cNvSpPr/>
              <p:nvPr/>
            </p:nvSpPr>
            <p:spPr bwMode="auto">
              <a:xfrm>
                <a:off x="3188" y="2736"/>
                <a:ext cx="163" cy="39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0 h 550"/>
                  <a:gd name="T4" fmla="*/ 0 w 2216"/>
                  <a:gd name="T5" fmla="*/ 0 h 550"/>
                  <a:gd name="T6" fmla="*/ 0 w 2216"/>
                  <a:gd name="T7" fmla="*/ 0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146" name="Group 650"/>
              <p:cNvGrpSpPr/>
              <p:nvPr/>
            </p:nvGrpSpPr>
            <p:grpSpPr bwMode="auto">
              <a:xfrm>
                <a:off x="3186" y="2777"/>
                <a:ext cx="55" cy="24"/>
                <a:chOff x="1740" y="2642"/>
                <a:chExt cx="752" cy="327"/>
              </a:xfrm>
            </p:grpSpPr>
            <p:sp>
              <p:nvSpPr>
                <p:cNvPr id="155" name="Freeform 651"/>
                <p:cNvSpPr/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6" name="Freeform 652"/>
                <p:cNvSpPr/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7" name="Freeform 653"/>
                <p:cNvSpPr/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8" name="Freeform 654"/>
                <p:cNvSpPr/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59" name="Freeform 655"/>
                <p:cNvSpPr/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60" name="Freeform 656"/>
                <p:cNvSpPr/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47" name="Freeform 657"/>
              <p:cNvSpPr/>
              <p:nvPr/>
            </p:nvSpPr>
            <p:spPr bwMode="auto">
              <a:xfrm>
                <a:off x="3280" y="2781"/>
                <a:ext cx="67" cy="5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8" name="Freeform 658"/>
              <p:cNvSpPr/>
              <p:nvPr/>
            </p:nvSpPr>
            <p:spPr bwMode="auto">
              <a:xfrm>
                <a:off x="3109" y="2785"/>
                <a:ext cx="171" cy="4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9" name="Freeform 659"/>
              <p:cNvSpPr/>
              <p:nvPr/>
            </p:nvSpPr>
            <p:spPr bwMode="auto">
              <a:xfrm>
                <a:off x="3110" y="277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0" name="Freeform 660"/>
              <p:cNvSpPr/>
              <p:nvPr/>
            </p:nvSpPr>
            <p:spPr bwMode="auto">
              <a:xfrm>
                <a:off x="3110" y="273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1" name="Freeform 661"/>
              <p:cNvSpPr/>
              <p:nvPr/>
            </p:nvSpPr>
            <p:spPr bwMode="auto">
              <a:xfrm>
                <a:off x="3115" y="2778"/>
                <a:ext cx="162" cy="4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2" name="Freeform 662"/>
              <p:cNvSpPr/>
              <p:nvPr/>
            </p:nvSpPr>
            <p:spPr bwMode="auto">
              <a:xfrm flipV="1">
                <a:off x="3277" y="2775"/>
                <a:ext cx="66" cy="4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3" name="Freeform 663"/>
              <p:cNvSpPr/>
              <p:nvPr/>
            </p:nvSpPr>
            <p:spPr bwMode="auto">
              <a:xfrm>
                <a:off x="3382" y="273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54" name="Freeform 664"/>
              <p:cNvSpPr/>
              <p:nvPr/>
            </p:nvSpPr>
            <p:spPr bwMode="auto">
              <a:xfrm>
                <a:off x="3382" y="269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67" name="Group 665"/>
            <p:cNvGrpSpPr/>
            <p:nvPr/>
          </p:nvGrpSpPr>
          <p:grpSpPr bwMode="auto">
            <a:xfrm>
              <a:off x="5824887" y="5294656"/>
              <a:ext cx="635000" cy="485775"/>
              <a:chOff x="3061" y="2530"/>
              <a:chExt cx="400" cy="306"/>
            </a:xfrm>
          </p:grpSpPr>
          <p:grpSp>
            <p:nvGrpSpPr>
              <p:cNvPr id="168" name="Group 666"/>
              <p:cNvGrpSpPr/>
              <p:nvPr/>
            </p:nvGrpSpPr>
            <p:grpSpPr bwMode="auto">
              <a:xfrm>
                <a:off x="3061" y="2530"/>
                <a:ext cx="327" cy="81"/>
                <a:chOff x="2199" y="955"/>
                <a:chExt cx="2547" cy="506"/>
              </a:xfrm>
            </p:grpSpPr>
            <p:sp>
              <p:nvSpPr>
                <p:cNvPr id="193" name="Freeform 667"/>
                <p:cNvSpPr/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94" name="Freeform 668"/>
                <p:cNvSpPr/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95" name="Freeform 669"/>
                <p:cNvSpPr/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96" name="Freeform 670"/>
                <p:cNvSpPr/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97" name="Freeform 671"/>
                <p:cNvSpPr/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98" name="Freeform 672"/>
                <p:cNvSpPr/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pic>
            <p:nvPicPr>
              <p:cNvPr id="169" name="Picture 673" descr="laptop_keyboard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3109" y="2736"/>
                <a:ext cx="245" cy="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0" name="Freeform 674"/>
              <p:cNvSpPr/>
              <p:nvPr/>
            </p:nvSpPr>
            <p:spPr bwMode="auto">
              <a:xfrm>
                <a:off x="3190" y="2638"/>
                <a:ext cx="197" cy="131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pic>
            <p:nvPicPr>
              <p:cNvPr id="171" name="Picture 675" descr="scree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" y="2641"/>
                <a:ext cx="179" cy="1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" name="Freeform 676"/>
              <p:cNvSpPr/>
              <p:nvPr/>
            </p:nvSpPr>
            <p:spPr bwMode="auto">
              <a:xfrm>
                <a:off x="3226" y="2634"/>
                <a:ext cx="167" cy="25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" name="Freeform 677"/>
              <p:cNvSpPr/>
              <p:nvPr/>
            </p:nvSpPr>
            <p:spPr bwMode="auto">
              <a:xfrm>
                <a:off x="3189" y="2634"/>
                <a:ext cx="46" cy="102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4" name="Freeform 678"/>
              <p:cNvSpPr/>
              <p:nvPr/>
            </p:nvSpPr>
            <p:spPr bwMode="auto">
              <a:xfrm>
                <a:off x="3342" y="2652"/>
                <a:ext cx="50" cy="117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5" name="Freeform 679"/>
              <p:cNvSpPr/>
              <p:nvPr/>
            </p:nvSpPr>
            <p:spPr bwMode="auto">
              <a:xfrm>
                <a:off x="3188" y="2730"/>
                <a:ext cx="183" cy="40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6" name="Freeform 680"/>
              <p:cNvSpPr/>
              <p:nvPr/>
            </p:nvSpPr>
            <p:spPr bwMode="auto">
              <a:xfrm>
                <a:off x="3347" y="2653"/>
                <a:ext cx="47" cy="118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0 h 1659"/>
                  <a:gd name="T6" fmla="*/ 0 w 637"/>
                  <a:gd name="T7" fmla="*/ 0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7" name="Freeform 681"/>
              <p:cNvSpPr/>
              <p:nvPr/>
            </p:nvSpPr>
            <p:spPr bwMode="auto">
              <a:xfrm>
                <a:off x="3188" y="2736"/>
                <a:ext cx="163" cy="39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0 h 550"/>
                  <a:gd name="T4" fmla="*/ 0 w 2216"/>
                  <a:gd name="T5" fmla="*/ 0 h 550"/>
                  <a:gd name="T6" fmla="*/ 0 w 2216"/>
                  <a:gd name="T7" fmla="*/ 0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178" name="Group 682"/>
              <p:cNvGrpSpPr/>
              <p:nvPr/>
            </p:nvGrpSpPr>
            <p:grpSpPr bwMode="auto">
              <a:xfrm>
                <a:off x="3186" y="2777"/>
                <a:ext cx="55" cy="24"/>
                <a:chOff x="1740" y="2642"/>
                <a:chExt cx="752" cy="327"/>
              </a:xfrm>
            </p:grpSpPr>
            <p:sp>
              <p:nvSpPr>
                <p:cNvPr id="187" name="Freeform 683"/>
                <p:cNvSpPr/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88" name="Freeform 684"/>
                <p:cNvSpPr/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89" name="Freeform 685"/>
                <p:cNvSpPr/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90" name="Freeform 686"/>
                <p:cNvSpPr/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91" name="Freeform 687"/>
                <p:cNvSpPr/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rgbClr val="00CC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92" name="Freeform 688"/>
                <p:cNvSpPr/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ffectLst/>
              </p:spPr>
              <p:txBody>
                <a:bodyPr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179" name="Freeform 689"/>
              <p:cNvSpPr/>
              <p:nvPr/>
            </p:nvSpPr>
            <p:spPr bwMode="auto">
              <a:xfrm>
                <a:off x="3280" y="2781"/>
                <a:ext cx="67" cy="5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80" name="Freeform 690"/>
              <p:cNvSpPr/>
              <p:nvPr/>
            </p:nvSpPr>
            <p:spPr bwMode="auto">
              <a:xfrm>
                <a:off x="3109" y="2785"/>
                <a:ext cx="171" cy="4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81" name="Freeform 691"/>
              <p:cNvSpPr/>
              <p:nvPr/>
            </p:nvSpPr>
            <p:spPr bwMode="auto">
              <a:xfrm>
                <a:off x="3110" y="277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82" name="Freeform 692"/>
              <p:cNvSpPr/>
              <p:nvPr/>
            </p:nvSpPr>
            <p:spPr bwMode="auto">
              <a:xfrm>
                <a:off x="3110" y="273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83" name="Freeform 693"/>
              <p:cNvSpPr/>
              <p:nvPr/>
            </p:nvSpPr>
            <p:spPr bwMode="auto">
              <a:xfrm>
                <a:off x="3115" y="2778"/>
                <a:ext cx="162" cy="4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84" name="Freeform 694"/>
              <p:cNvSpPr/>
              <p:nvPr/>
            </p:nvSpPr>
            <p:spPr bwMode="auto">
              <a:xfrm flipV="1">
                <a:off x="3277" y="2775"/>
                <a:ext cx="66" cy="4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85" name="Freeform 695"/>
              <p:cNvSpPr/>
              <p:nvPr/>
            </p:nvSpPr>
            <p:spPr bwMode="auto">
              <a:xfrm>
                <a:off x="3382" y="2736"/>
                <a:ext cx="1" cy="10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86" name="Freeform 696"/>
              <p:cNvSpPr/>
              <p:nvPr/>
            </p:nvSpPr>
            <p:spPr bwMode="auto">
              <a:xfrm>
                <a:off x="3382" y="2698"/>
                <a:ext cx="79" cy="39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199" name="Group 699"/>
            <p:cNvGrpSpPr/>
            <p:nvPr/>
          </p:nvGrpSpPr>
          <p:grpSpPr bwMode="auto">
            <a:xfrm flipH="1">
              <a:off x="1410188" y="4748833"/>
              <a:ext cx="501650" cy="512763"/>
              <a:chOff x="2839" y="3501"/>
              <a:chExt cx="755" cy="803"/>
            </a:xfrm>
          </p:grpSpPr>
          <p:pic>
            <p:nvPicPr>
              <p:cNvPr id="200" name="Picture 70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1" name="Freeform 701"/>
              <p:cNvSpPr/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02" name="Group 702"/>
            <p:cNvGrpSpPr/>
            <p:nvPr/>
          </p:nvGrpSpPr>
          <p:grpSpPr bwMode="auto">
            <a:xfrm flipH="1">
              <a:off x="1561000" y="4321796"/>
              <a:ext cx="501650" cy="512762"/>
              <a:chOff x="2839" y="3501"/>
              <a:chExt cx="755" cy="803"/>
            </a:xfrm>
          </p:grpSpPr>
          <p:pic>
            <p:nvPicPr>
              <p:cNvPr id="203" name="Picture 70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4" name="Freeform 704"/>
              <p:cNvSpPr/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05" name="Group 705"/>
            <p:cNvGrpSpPr/>
            <p:nvPr/>
          </p:nvGrpSpPr>
          <p:grpSpPr bwMode="auto">
            <a:xfrm>
              <a:off x="2234100" y="4709146"/>
              <a:ext cx="501650" cy="512762"/>
              <a:chOff x="2839" y="3501"/>
              <a:chExt cx="755" cy="803"/>
            </a:xfrm>
          </p:grpSpPr>
          <p:pic>
            <p:nvPicPr>
              <p:cNvPr id="206" name="Picture 7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7" name="Freeform 707"/>
              <p:cNvSpPr/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08" name="Group 708"/>
            <p:cNvGrpSpPr/>
            <p:nvPr/>
          </p:nvGrpSpPr>
          <p:grpSpPr bwMode="auto">
            <a:xfrm>
              <a:off x="2035663" y="5148883"/>
              <a:ext cx="501650" cy="512763"/>
              <a:chOff x="2839" y="3501"/>
              <a:chExt cx="755" cy="803"/>
            </a:xfrm>
          </p:grpSpPr>
          <p:pic>
            <p:nvPicPr>
              <p:cNvPr id="209" name="Picture 70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0" name="Freeform 710"/>
              <p:cNvSpPr/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3021501" y="4492486"/>
              <a:ext cx="1951525" cy="1263172"/>
              <a:chOff x="7891681" y="3099042"/>
              <a:chExt cx="2342453" cy="1569939"/>
            </a:xfrm>
          </p:grpSpPr>
          <p:sp>
            <p:nvSpPr>
              <p:cNvPr id="212" name="Oval 800"/>
              <p:cNvSpPr>
                <a:spLocks noChangeArrowheads="1"/>
              </p:cNvSpPr>
              <p:nvPr/>
            </p:nvSpPr>
            <p:spPr bwMode="auto">
              <a:xfrm>
                <a:off x="9285510" y="3593195"/>
                <a:ext cx="69106" cy="7912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4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charset="0"/>
                    <a:ea typeface="Comic Sans MS" panose="030F070203030202020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charset="0"/>
                    <a:ea typeface="Comic Sans MS" panose="030F070203030202020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charset="0"/>
                    <a:ea typeface="Comic Sans MS" panose="030F070203030202020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charset="0"/>
                    <a:ea typeface="Comic Sans MS" panose="030F070203030202020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charset="0"/>
                    <a:ea typeface="Comic Sans MS" panose="030F070203030202020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charset="0"/>
                    <a:ea typeface="Comic Sans MS" panose="030F070203030202020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213" name="Group 817"/>
              <p:cNvGrpSpPr/>
              <p:nvPr/>
            </p:nvGrpSpPr>
            <p:grpSpPr bwMode="auto">
              <a:xfrm>
                <a:off x="9022376" y="3275911"/>
                <a:ext cx="615031" cy="694531"/>
                <a:chOff x="2920" y="1424"/>
                <a:chExt cx="326" cy="320"/>
              </a:xfrm>
            </p:grpSpPr>
            <p:sp>
              <p:nvSpPr>
                <p:cNvPr id="281" name="Oval 818"/>
                <p:cNvSpPr>
                  <a:spLocks noChangeArrowheads="1"/>
                </p:cNvSpPr>
                <p:nvPr/>
              </p:nvSpPr>
              <p:spPr bwMode="auto">
                <a:xfrm>
                  <a:off x="2920" y="1445"/>
                  <a:ext cx="326" cy="28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grpSp>
              <p:nvGrpSpPr>
                <p:cNvPr id="282" name="Group 819"/>
                <p:cNvGrpSpPr/>
                <p:nvPr/>
              </p:nvGrpSpPr>
              <p:grpSpPr bwMode="auto">
                <a:xfrm>
                  <a:off x="2949" y="1424"/>
                  <a:ext cx="265" cy="280"/>
                  <a:chOff x="2949" y="1424"/>
                  <a:chExt cx="265" cy="280"/>
                </a:xfrm>
              </p:grpSpPr>
              <p:sp>
                <p:nvSpPr>
                  <p:cNvPr id="284" name="Oval 82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1545"/>
                    <a:ext cx="107" cy="92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285" name="Oval 821"/>
                  <p:cNvSpPr>
                    <a:spLocks noChangeArrowheads="1"/>
                  </p:cNvSpPr>
                  <p:nvPr/>
                </p:nvSpPr>
                <p:spPr bwMode="auto">
                  <a:xfrm>
                    <a:off x="3006" y="1525"/>
                    <a:ext cx="154" cy="131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286" name="Oval 822"/>
                  <p:cNvSpPr>
                    <a:spLocks noChangeArrowheads="1"/>
                  </p:cNvSpPr>
                  <p:nvPr/>
                </p:nvSpPr>
                <p:spPr bwMode="auto">
                  <a:xfrm>
                    <a:off x="2983" y="1501"/>
                    <a:ext cx="203" cy="179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287" name="Oval 823"/>
                  <p:cNvSpPr>
                    <a:spLocks noChangeArrowheads="1"/>
                  </p:cNvSpPr>
                  <p:nvPr/>
                </p:nvSpPr>
                <p:spPr bwMode="auto">
                  <a:xfrm>
                    <a:off x="2949" y="1476"/>
                    <a:ext cx="265" cy="228"/>
                  </a:xfrm>
                  <a:prstGeom prst="ellips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288" name="Freeform 824"/>
                  <p:cNvSpPr/>
                  <p:nvPr/>
                </p:nvSpPr>
                <p:spPr bwMode="auto">
                  <a:xfrm flipV="1">
                    <a:off x="2987" y="1424"/>
                    <a:ext cx="205" cy="143"/>
                  </a:xfrm>
                  <a:custGeom>
                    <a:avLst/>
                    <a:gdLst>
                      <a:gd name="T0" fmla="*/ 0 w 1180"/>
                      <a:gd name="T1" fmla="*/ 0 h 956"/>
                      <a:gd name="T2" fmla="*/ 0 w 1180"/>
                      <a:gd name="T3" fmla="*/ 0 h 956"/>
                      <a:gd name="T4" fmla="*/ 0 w 1180"/>
                      <a:gd name="T5" fmla="*/ 0 h 956"/>
                      <a:gd name="T6" fmla="*/ 0 w 1180"/>
                      <a:gd name="T7" fmla="*/ 0 h 956"/>
                      <a:gd name="T8" fmla="*/ 0 w 1180"/>
                      <a:gd name="T9" fmla="*/ 0 h 956"/>
                      <a:gd name="T10" fmla="*/ 0 w 1180"/>
                      <a:gd name="T11" fmla="*/ 0 h 956"/>
                      <a:gd name="T12" fmla="*/ 0 w 1180"/>
                      <a:gd name="T13" fmla="*/ 0 h 956"/>
                      <a:gd name="T14" fmla="*/ 0 w 1180"/>
                      <a:gd name="T15" fmla="*/ 0 h 956"/>
                      <a:gd name="T16" fmla="*/ 0 w 1180"/>
                      <a:gd name="T17" fmla="*/ 0 h 956"/>
                      <a:gd name="T18" fmla="*/ 0 w 1180"/>
                      <a:gd name="T19" fmla="*/ 0 h 95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180" h="956">
                        <a:moveTo>
                          <a:pt x="499" y="7"/>
                        </a:moveTo>
                        <a:lnTo>
                          <a:pt x="0" y="780"/>
                        </a:lnTo>
                        <a:lnTo>
                          <a:pt x="134" y="885"/>
                        </a:lnTo>
                        <a:lnTo>
                          <a:pt x="366" y="920"/>
                        </a:lnTo>
                        <a:lnTo>
                          <a:pt x="534" y="956"/>
                        </a:lnTo>
                        <a:lnTo>
                          <a:pt x="829" y="949"/>
                        </a:lnTo>
                        <a:lnTo>
                          <a:pt x="1096" y="850"/>
                        </a:lnTo>
                        <a:lnTo>
                          <a:pt x="1180" y="801"/>
                        </a:lnTo>
                        <a:lnTo>
                          <a:pt x="668" y="0"/>
                        </a:lnTo>
                        <a:lnTo>
                          <a:pt x="499" y="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83" name="Freeform 825"/>
                <p:cNvSpPr/>
                <p:nvPr/>
              </p:nvSpPr>
              <p:spPr bwMode="auto">
                <a:xfrm>
                  <a:off x="2995" y="1615"/>
                  <a:ext cx="178" cy="129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0" cmpd="sng">
                  <a:noFill/>
                  <a:round/>
                </a:ln>
                <a:effectLst/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grpSp>
            <p:nvGrpSpPr>
              <p:cNvPr id="214" name="Group 783"/>
              <p:cNvGrpSpPr/>
              <p:nvPr/>
            </p:nvGrpSpPr>
            <p:grpSpPr bwMode="auto">
              <a:xfrm>
                <a:off x="9122147" y="3619386"/>
                <a:ext cx="393690" cy="1049595"/>
                <a:chOff x="3130" y="3288"/>
                <a:chExt cx="410" cy="742"/>
              </a:xfrm>
            </p:grpSpPr>
            <p:sp>
              <p:nvSpPr>
                <p:cNvPr id="266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>
                <a:off x="8405402" y="3099042"/>
                <a:ext cx="527285" cy="593983"/>
                <a:chOff x="8328836" y="2202873"/>
                <a:chExt cx="527285" cy="593983"/>
              </a:xfrm>
            </p:grpSpPr>
            <p:pic>
              <p:nvPicPr>
                <p:cNvPr id="258" name="Picture 653" descr="iphone_stylized_small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66432" y="2271663"/>
                  <a:ext cx="180509" cy="5251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59" name="Group 850"/>
                <p:cNvGrpSpPr/>
                <p:nvPr/>
              </p:nvGrpSpPr>
              <p:grpSpPr bwMode="auto">
                <a:xfrm>
                  <a:off x="8328836" y="2202873"/>
                  <a:ext cx="527285" cy="118466"/>
                  <a:chOff x="2199" y="955"/>
                  <a:chExt cx="2547" cy="506"/>
                </a:xfrm>
              </p:grpSpPr>
              <p:sp>
                <p:nvSpPr>
                  <p:cNvPr id="260" name="Freeform 851"/>
                  <p:cNvSpPr/>
                  <p:nvPr/>
                </p:nvSpPr>
                <p:spPr bwMode="auto">
                  <a:xfrm>
                    <a:off x="2199" y="1166"/>
                    <a:ext cx="260" cy="281"/>
                  </a:xfrm>
                  <a:custGeom>
                    <a:avLst/>
                    <a:gdLst>
                      <a:gd name="T0" fmla="*/ 260 w 260"/>
                      <a:gd name="T1" fmla="*/ 0 h 281"/>
                      <a:gd name="T2" fmla="*/ 42 w 260"/>
                      <a:gd name="T3" fmla="*/ 112 h 281"/>
                      <a:gd name="T4" fmla="*/ 35 w 260"/>
                      <a:gd name="T5" fmla="*/ 211 h 281"/>
                      <a:gd name="T6" fmla="*/ 253 w 260"/>
                      <a:gd name="T7" fmla="*/ 281 h 2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0" h="281">
                        <a:moveTo>
                          <a:pt x="260" y="0"/>
                        </a:moveTo>
                        <a:cubicBezTo>
                          <a:pt x="224" y="19"/>
                          <a:pt x="79" y="77"/>
                          <a:pt x="42" y="112"/>
                        </a:cubicBezTo>
                        <a:cubicBezTo>
                          <a:pt x="5" y="143"/>
                          <a:pt x="0" y="183"/>
                          <a:pt x="35" y="211"/>
                        </a:cubicBezTo>
                        <a:cubicBezTo>
                          <a:pt x="70" y="239"/>
                          <a:pt x="208" y="266"/>
                          <a:pt x="253" y="281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61" name="Freeform 852"/>
                  <p:cNvSpPr/>
                  <p:nvPr/>
                </p:nvSpPr>
                <p:spPr bwMode="auto">
                  <a:xfrm>
                    <a:off x="2482" y="1040"/>
                    <a:ext cx="900" cy="421"/>
                  </a:xfrm>
                  <a:custGeom>
                    <a:avLst/>
                    <a:gdLst>
                      <a:gd name="T0" fmla="*/ 531 w 900"/>
                      <a:gd name="T1" fmla="*/ 0 h 421"/>
                      <a:gd name="T2" fmla="*/ 279 w 900"/>
                      <a:gd name="T3" fmla="*/ 77 h 421"/>
                      <a:gd name="T4" fmla="*/ 68 w 900"/>
                      <a:gd name="T5" fmla="*/ 182 h 421"/>
                      <a:gd name="T6" fmla="*/ 33 w 900"/>
                      <a:gd name="T7" fmla="*/ 323 h 421"/>
                      <a:gd name="T8" fmla="*/ 328 w 900"/>
                      <a:gd name="T9" fmla="*/ 400 h 421"/>
                      <a:gd name="T10" fmla="*/ 812 w 900"/>
                      <a:gd name="T11" fmla="*/ 421 h 421"/>
                      <a:gd name="T12" fmla="*/ 855 w 900"/>
                      <a:gd name="T13" fmla="*/ 400 h 42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00" h="421">
                        <a:moveTo>
                          <a:pt x="531" y="0"/>
                        </a:moveTo>
                        <a:cubicBezTo>
                          <a:pt x="489" y="13"/>
                          <a:pt x="356" y="47"/>
                          <a:pt x="279" y="77"/>
                        </a:cubicBezTo>
                        <a:cubicBezTo>
                          <a:pt x="202" y="107"/>
                          <a:pt x="109" y="141"/>
                          <a:pt x="68" y="182"/>
                        </a:cubicBezTo>
                        <a:cubicBezTo>
                          <a:pt x="31" y="213"/>
                          <a:pt x="0" y="292"/>
                          <a:pt x="33" y="323"/>
                        </a:cubicBezTo>
                        <a:cubicBezTo>
                          <a:pt x="76" y="359"/>
                          <a:pt x="198" y="384"/>
                          <a:pt x="328" y="400"/>
                        </a:cubicBezTo>
                        <a:cubicBezTo>
                          <a:pt x="458" y="416"/>
                          <a:pt x="724" y="421"/>
                          <a:pt x="812" y="421"/>
                        </a:cubicBezTo>
                        <a:cubicBezTo>
                          <a:pt x="900" y="421"/>
                          <a:pt x="846" y="404"/>
                          <a:pt x="855" y="40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62" name="Freeform 853"/>
                  <p:cNvSpPr/>
                  <p:nvPr/>
                </p:nvSpPr>
                <p:spPr bwMode="auto">
                  <a:xfrm>
                    <a:off x="2782" y="1068"/>
                    <a:ext cx="428" cy="269"/>
                  </a:xfrm>
                  <a:custGeom>
                    <a:avLst/>
                    <a:gdLst>
                      <a:gd name="T0" fmla="*/ 428 w 428"/>
                      <a:gd name="T1" fmla="*/ 0 h 269"/>
                      <a:gd name="T2" fmla="*/ 217 w 428"/>
                      <a:gd name="T3" fmla="*/ 35 h 269"/>
                      <a:gd name="T4" fmla="*/ 21 w 428"/>
                      <a:gd name="T5" fmla="*/ 140 h 269"/>
                      <a:gd name="T6" fmla="*/ 91 w 428"/>
                      <a:gd name="T7" fmla="*/ 246 h 269"/>
                      <a:gd name="T8" fmla="*/ 231 w 428"/>
                      <a:gd name="T9" fmla="*/ 267 h 269"/>
                      <a:gd name="T10" fmla="*/ 414 w 428"/>
                      <a:gd name="T11" fmla="*/ 260 h 26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8" h="269">
                        <a:moveTo>
                          <a:pt x="428" y="0"/>
                        </a:moveTo>
                        <a:cubicBezTo>
                          <a:pt x="428" y="0"/>
                          <a:pt x="217" y="35"/>
                          <a:pt x="217" y="35"/>
                        </a:cubicBezTo>
                        <a:cubicBezTo>
                          <a:pt x="217" y="35"/>
                          <a:pt x="42" y="105"/>
                          <a:pt x="21" y="140"/>
                        </a:cubicBezTo>
                        <a:cubicBezTo>
                          <a:pt x="0" y="175"/>
                          <a:pt x="14" y="217"/>
                          <a:pt x="91" y="246"/>
                        </a:cubicBezTo>
                        <a:cubicBezTo>
                          <a:pt x="126" y="267"/>
                          <a:pt x="177" y="265"/>
                          <a:pt x="231" y="267"/>
                        </a:cubicBezTo>
                        <a:cubicBezTo>
                          <a:pt x="285" y="269"/>
                          <a:pt x="376" y="262"/>
                          <a:pt x="414" y="26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63" name="Freeform 854"/>
                  <p:cNvSpPr/>
                  <p:nvPr/>
                </p:nvSpPr>
                <p:spPr bwMode="auto">
                  <a:xfrm>
                    <a:off x="3554" y="1075"/>
                    <a:ext cx="377" cy="239"/>
                  </a:xfrm>
                  <a:custGeom>
                    <a:avLst/>
                    <a:gdLst>
                      <a:gd name="T0" fmla="*/ 42 w 377"/>
                      <a:gd name="T1" fmla="*/ 239 h 239"/>
                      <a:gd name="T2" fmla="*/ 335 w 377"/>
                      <a:gd name="T3" fmla="*/ 146 h 239"/>
                      <a:gd name="T4" fmla="*/ 342 w 377"/>
                      <a:gd name="T5" fmla="*/ 47 h 239"/>
                      <a:gd name="T6" fmla="*/ 0 w 377"/>
                      <a:gd name="T7" fmla="*/ 0 h 23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77" h="239">
                        <a:moveTo>
                          <a:pt x="42" y="239"/>
                        </a:moveTo>
                        <a:cubicBezTo>
                          <a:pt x="89" y="224"/>
                          <a:pt x="285" y="178"/>
                          <a:pt x="335" y="146"/>
                        </a:cubicBezTo>
                        <a:cubicBezTo>
                          <a:pt x="372" y="115"/>
                          <a:pt x="377" y="75"/>
                          <a:pt x="342" y="47"/>
                        </a:cubicBezTo>
                        <a:cubicBezTo>
                          <a:pt x="286" y="23"/>
                          <a:pt x="71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64" name="Freeform 855"/>
                  <p:cNvSpPr/>
                  <p:nvPr/>
                </p:nvSpPr>
                <p:spPr bwMode="auto">
                  <a:xfrm>
                    <a:off x="3646" y="997"/>
                    <a:ext cx="660" cy="336"/>
                  </a:xfrm>
                  <a:custGeom>
                    <a:avLst/>
                    <a:gdLst>
                      <a:gd name="T0" fmla="*/ 390 w 646"/>
                      <a:gd name="T1" fmla="*/ 592 h 300"/>
                      <a:gd name="T2" fmla="*/ 555 w 646"/>
                      <a:gd name="T3" fmla="*/ 501 h 300"/>
                      <a:gd name="T4" fmla="*/ 690 w 646"/>
                      <a:gd name="T5" fmla="*/ 377 h 300"/>
                      <a:gd name="T6" fmla="*/ 713 w 646"/>
                      <a:gd name="T7" fmla="*/ 211 h 300"/>
                      <a:gd name="T8" fmla="*/ 522 w 646"/>
                      <a:gd name="T9" fmla="*/ 119 h 300"/>
                      <a:gd name="T10" fmla="*/ 0 w 646"/>
                      <a:gd name="T11" fmla="*/ 0 h 3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46" h="300">
                        <a:moveTo>
                          <a:pt x="343" y="300"/>
                        </a:moveTo>
                        <a:cubicBezTo>
                          <a:pt x="367" y="292"/>
                          <a:pt x="443" y="272"/>
                          <a:pt x="487" y="254"/>
                        </a:cubicBezTo>
                        <a:cubicBezTo>
                          <a:pt x="531" y="236"/>
                          <a:pt x="584" y="216"/>
                          <a:pt x="607" y="191"/>
                        </a:cubicBezTo>
                        <a:cubicBezTo>
                          <a:pt x="628" y="173"/>
                          <a:pt x="646" y="125"/>
                          <a:pt x="627" y="107"/>
                        </a:cubicBezTo>
                        <a:cubicBezTo>
                          <a:pt x="603" y="85"/>
                          <a:pt x="563" y="79"/>
                          <a:pt x="459" y="61"/>
                        </a:cubicBezTo>
                        <a:cubicBezTo>
                          <a:pt x="355" y="43"/>
                          <a:pt x="76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65" name="Freeform 856"/>
                  <p:cNvSpPr/>
                  <p:nvPr/>
                </p:nvSpPr>
                <p:spPr bwMode="auto">
                  <a:xfrm>
                    <a:off x="4116" y="955"/>
                    <a:ext cx="630" cy="397"/>
                  </a:xfrm>
                  <a:custGeom>
                    <a:avLst/>
                    <a:gdLst>
                      <a:gd name="T0" fmla="*/ 320 w 630"/>
                      <a:gd name="T1" fmla="*/ 397 h 397"/>
                      <a:gd name="T2" fmla="*/ 468 w 630"/>
                      <a:gd name="T3" fmla="*/ 345 h 397"/>
                      <a:gd name="T4" fmla="*/ 590 w 630"/>
                      <a:gd name="T5" fmla="*/ 275 h 397"/>
                      <a:gd name="T6" fmla="*/ 611 w 630"/>
                      <a:gd name="T7" fmla="*/ 181 h 397"/>
                      <a:gd name="T8" fmla="*/ 439 w 630"/>
                      <a:gd name="T9" fmla="*/ 129 h 397"/>
                      <a:gd name="T10" fmla="*/ 0 w 630"/>
                      <a:gd name="T11" fmla="*/ 0 h 39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30" h="397">
                        <a:moveTo>
                          <a:pt x="320" y="397"/>
                        </a:moveTo>
                        <a:cubicBezTo>
                          <a:pt x="345" y="388"/>
                          <a:pt x="423" y="366"/>
                          <a:pt x="468" y="345"/>
                        </a:cubicBezTo>
                        <a:cubicBezTo>
                          <a:pt x="513" y="325"/>
                          <a:pt x="567" y="303"/>
                          <a:pt x="590" y="275"/>
                        </a:cubicBezTo>
                        <a:cubicBezTo>
                          <a:pt x="612" y="255"/>
                          <a:pt x="630" y="201"/>
                          <a:pt x="611" y="181"/>
                        </a:cubicBezTo>
                        <a:cubicBezTo>
                          <a:pt x="586" y="156"/>
                          <a:pt x="541" y="159"/>
                          <a:pt x="439" y="129"/>
                        </a:cubicBezTo>
                        <a:cubicBezTo>
                          <a:pt x="337" y="99"/>
                          <a:pt x="91" y="27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216" name="Group 215"/>
              <p:cNvGrpSpPr/>
              <p:nvPr/>
            </p:nvGrpSpPr>
            <p:grpSpPr>
              <a:xfrm>
                <a:off x="7891681" y="4024818"/>
                <a:ext cx="1120341" cy="347863"/>
                <a:chOff x="9561515" y="2748013"/>
                <a:chExt cx="1120341" cy="347863"/>
              </a:xfrm>
            </p:grpSpPr>
            <p:pic>
              <p:nvPicPr>
                <p:cNvPr id="249" name="Picture 603" descr="car_icon_small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61515" y="2826814"/>
                  <a:ext cx="1120341" cy="2690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50" name="Group 850"/>
                <p:cNvGrpSpPr/>
                <p:nvPr/>
              </p:nvGrpSpPr>
              <p:grpSpPr bwMode="auto">
                <a:xfrm>
                  <a:off x="9788587" y="2748013"/>
                  <a:ext cx="527285" cy="118466"/>
                  <a:chOff x="2199" y="955"/>
                  <a:chExt cx="2547" cy="506"/>
                </a:xfrm>
              </p:grpSpPr>
              <p:sp>
                <p:nvSpPr>
                  <p:cNvPr id="252" name="Freeform 851"/>
                  <p:cNvSpPr/>
                  <p:nvPr/>
                </p:nvSpPr>
                <p:spPr bwMode="auto">
                  <a:xfrm>
                    <a:off x="2199" y="1166"/>
                    <a:ext cx="260" cy="281"/>
                  </a:xfrm>
                  <a:custGeom>
                    <a:avLst/>
                    <a:gdLst>
                      <a:gd name="T0" fmla="*/ 260 w 260"/>
                      <a:gd name="T1" fmla="*/ 0 h 281"/>
                      <a:gd name="T2" fmla="*/ 42 w 260"/>
                      <a:gd name="T3" fmla="*/ 112 h 281"/>
                      <a:gd name="T4" fmla="*/ 35 w 260"/>
                      <a:gd name="T5" fmla="*/ 211 h 281"/>
                      <a:gd name="T6" fmla="*/ 253 w 260"/>
                      <a:gd name="T7" fmla="*/ 281 h 2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0" h="281">
                        <a:moveTo>
                          <a:pt x="260" y="0"/>
                        </a:moveTo>
                        <a:cubicBezTo>
                          <a:pt x="224" y="19"/>
                          <a:pt x="79" y="77"/>
                          <a:pt x="42" y="112"/>
                        </a:cubicBezTo>
                        <a:cubicBezTo>
                          <a:pt x="5" y="143"/>
                          <a:pt x="0" y="183"/>
                          <a:pt x="35" y="211"/>
                        </a:cubicBezTo>
                        <a:cubicBezTo>
                          <a:pt x="70" y="239"/>
                          <a:pt x="208" y="266"/>
                          <a:pt x="253" y="281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3" name="Freeform 852"/>
                  <p:cNvSpPr/>
                  <p:nvPr/>
                </p:nvSpPr>
                <p:spPr bwMode="auto">
                  <a:xfrm>
                    <a:off x="2482" y="1040"/>
                    <a:ext cx="900" cy="421"/>
                  </a:xfrm>
                  <a:custGeom>
                    <a:avLst/>
                    <a:gdLst>
                      <a:gd name="T0" fmla="*/ 531 w 900"/>
                      <a:gd name="T1" fmla="*/ 0 h 421"/>
                      <a:gd name="T2" fmla="*/ 279 w 900"/>
                      <a:gd name="T3" fmla="*/ 77 h 421"/>
                      <a:gd name="T4" fmla="*/ 68 w 900"/>
                      <a:gd name="T5" fmla="*/ 182 h 421"/>
                      <a:gd name="T6" fmla="*/ 33 w 900"/>
                      <a:gd name="T7" fmla="*/ 323 h 421"/>
                      <a:gd name="T8" fmla="*/ 328 w 900"/>
                      <a:gd name="T9" fmla="*/ 400 h 421"/>
                      <a:gd name="T10" fmla="*/ 812 w 900"/>
                      <a:gd name="T11" fmla="*/ 421 h 421"/>
                      <a:gd name="T12" fmla="*/ 855 w 900"/>
                      <a:gd name="T13" fmla="*/ 400 h 42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00" h="421">
                        <a:moveTo>
                          <a:pt x="531" y="0"/>
                        </a:moveTo>
                        <a:cubicBezTo>
                          <a:pt x="489" y="13"/>
                          <a:pt x="356" y="47"/>
                          <a:pt x="279" y="77"/>
                        </a:cubicBezTo>
                        <a:cubicBezTo>
                          <a:pt x="202" y="107"/>
                          <a:pt x="109" y="141"/>
                          <a:pt x="68" y="182"/>
                        </a:cubicBezTo>
                        <a:cubicBezTo>
                          <a:pt x="31" y="213"/>
                          <a:pt x="0" y="292"/>
                          <a:pt x="33" y="323"/>
                        </a:cubicBezTo>
                        <a:cubicBezTo>
                          <a:pt x="76" y="359"/>
                          <a:pt x="198" y="384"/>
                          <a:pt x="328" y="400"/>
                        </a:cubicBezTo>
                        <a:cubicBezTo>
                          <a:pt x="458" y="416"/>
                          <a:pt x="724" y="421"/>
                          <a:pt x="812" y="421"/>
                        </a:cubicBezTo>
                        <a:cubicBezTo>
                          <a:pt x="900" y="421"/>
                          <a:pt x="846" y="404"/>
                          <a:pt x="855" y="40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4" name="Freeform 853"/>
                  <p:cNvSpPr/>
                  <p:nvPr/>
                </p:nvSpPr>
                <p:spPr bwMode="auto">
                  <a:xfrm>
                    <a:off x="2782" y="1068"/>
                    <a:ext cx="428" cy="269"/>
                  </a:xfrm>
                  <a:custGeom>
                    <a:avLst/>
                    <a:gdLst>
                      <a:gd name="T0" fmla="*/ 428 w 428"/>
                      <a:gd name="T1" fmla="*/ 0 h 269"/>
                      <a:gd name="T2" fmla="*/ 217 w 428"/>
                      <a:gd name="T3" fmla="*/ 35 h 269"/>
                      <a:gd name="T4" fmla="*/ 21 w 428"/>
                      <a:gd name="T5" fmla="*/ 140 h 269"/>
                      <a:gd name="T6" fmla="*/ 91 w 428"/>
                      <a:gd name="T7" fmla="*/ 246 h 269"/>
                      <a:gd name="T8" fmla="*/ 231 w 428"/>
                      <a:gd name="T9" fmla="*/ 267 h 269"/>
                      <a:gd name="T10" fmla="*/ 414 w 428"/>
                      <a:gd name="T11" fmla="*/ 260 h 26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8" h="269">
                        <a:moveTo>
                          <a:pt x="428" y="0"/>
                        </a:moveTo>
                        <a:cubicBezTo>
                          <a:pt x="428" y="0"/>
                          <a:pt x="217" y="35"/>
                          <a:pt x="217" y="35"/>
                        </a:cubicBezTo>
                        <a:cubicBezTo>
                          <a:pt x="217" y="35"/>
                          <a:pt x="42" y="105"/>
                          <a:pt x="21" y="140"/>
                        </a:cubicBezTo>
                        <a:cubicBezTo>
                          <a:pt x="0" y="175"/>
                          <a:pt x="14" y="217"/>
                          <a:pt x="91" y="246"/>
                        </a:cubicBezTo>
                        <a:cubicBezTo>
                          <a:pt x="126" y="267"/>
                          <a:pt x="177" y="265"/>
                          <a:pt x="231" y="267"/>
                        </a:cubicBezTo>
                        <a:cubicBezTo>
                          <a:pt x="285" y="269"/>
                          <a:pt x="376" y="262"/>
                          <a:pt x="414" y="26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5" name="Freeform 854"/>
                  <p:cNvSpPr/>
                  <p:nvPr/>
                </p:nvSpPr>
                <p:spPr bwMode="auto">
                  <a:xfrm>
                    <a:off x="3554" y="1075"/>
                    <a:ext cx="377" cy="239"/>
                  </a:xfrm>
                  <a:custGeom>
                    <a:avLst/>
                    <a:gdLst>
                      <a:gd name="T0" fmla="*/ 42 w 377"/>
                      <a:gd name="T1" fmla="*/ 239 h 239"/>
                      <a:gd name="T2" fmla="*/ 335 w 377"/>
                      <a:gd name="T3" fmla="*/ 146 h 239"/>
                      <a:gd name="T4" fmla="*/ 342 w 377"/>
                      <a:gd name="T5" fmla="*/ 47 h 239"/>
                      <a:gd name="T6" fmla="*/ 0 w 377"/>
                      <a:gd name="T7" fmla="*/ 0 h 23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77" h="239">
                        <a:moveTo>
                          <a:pt x="42" y="239"/>
                        </a:moveTo>
                        <a:cubicBezTo>
                          <a:pt x="89" y="224"/>
                          <a:pt x="285" y="178"/>
                          <a:pt x="335" y="146"/>
                        </a:cubicBezTo>
                        <a:cubicBezTo>
                          <a:pt x="372" y="115"/>
                          <a:pt x="377" y="75"/>
                          <a:pt x="342" y="47"/>
                        </a:cubicBezTo>
                        <a:cubicBezTo>
                          <a:pt x="286" y="23"/>
                          <a:pt x="71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6" name="Freeform 855"/>
                  <p:cNvSpPr/>
                  <p:nvPr/>
                </p:nvSpPr>
                <p:spPr bwMode="auto">
                  <a:xfrm>
                    <a:off x="3646" y="997"/>
                    <a:ext cx="660" cy="336"/>
                  </a:xfrm>
                  <a:custGeom>
                    <a:avLst/>
                    <a:gdLst>
                      <a:gd name="T0" fmla="*/ 390 w 646"/>
                      <a:gd name="T1" fmla="*/ 592 h 300"/>
                      <a:gd name="T2" fmla="*/ 555 w 646"/>
                      <a:gd name="T3" fmla="*/ 501 h 300"/>
                      <a:gd name="T4" fmla="*/ 690 w 646"/>
                      <a:gd name="T5" fmla="*/ 377 h 300"/>
                      <a:gd name="T6" fmla="*/ 713 w 646"/>
                      <a:gd name="T7" fmla="*/ 211 h 300"/>
                      <a:gd name="T8" fmla="*/ 522 w 646"/>
                      <a:gd name="T9" fmla="*/ 119 h 300"/>
                      <a:gd name="T10" fmla="*/ 0 w 646"/>
                      <a:gd name="T11" fmla="*/ 0 h 3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46" h="300">
                        <a:moveTo>
                          <a:pt x="343" y="300"/>
                        </a:moveTo>
                        <a:cubicBezTo>
                          <a:pt x="367" y="292"/>
                          <a:pt x="443" y="272"/>
                          <a:pt x="487" y="254"/>
                        </a:cubicBezTo>
                        <a:cubicBezTo>
                          <a:pt x="531" y="236"/>
                          <a:pt x="584" y="216"/>
                          <a:pt x="607" y="191"/>
                        </a:cubicBezTo>
                        <a:cubicBezTo>
                          <a:pt x="628" y="173"/>
                          <a:pt x="646" y="125"/>
                          <a:pt x="627" y="107"/>
                        </a:cubicBezTo>
                        <a:cubicBezTo>
                          <a:pt x="603" y="85"/>
                          <a:pt x="563" y="79"/>
                          <a:pt x="459" y="61"/>
                        </a:cubicBezTo>
                        <a:cubicBezTo>
                          <a:pt x="355" y="43"/>
                          <a:pt x="76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57" name="Freeform 856"/>
                  <p:cNvSpPr/>
                  <p:nvPr/>
                </p:nvSpPr>
                <p:spPr bwMode="auto">
                  <a:xfrm>
                    <a:off x="4116" y="955"/>
                    <a:ext cx="630" cy="397"/>
                  </a:xfrm>
                  <a:custGeom>
                    <a:avLst/>
                    <a:gdLst>
                      <a:gd name="T0" fmla="*/ 320 w 630"/>
                      <a:gd name="T1" fmla="*/ 397 h 397"/>
                      <a:gd name="T2" fmla="*/ 468 w 630"/>
                      <a:gd name="T3" fmla="*/ 345 h 397"/>
                      <a:gd name="T4" fmla="*/ 590 w 630"/>
                      <a:gd name="T5" fmla="*/ 275 h 397"/>
                      <a:gd name="T6" fmla="*/ 611 w 630"/>
                      <a:gd name="T7" fmla="*/ 181 h 397"/>
                      <a:gd name="T8" fmla="*/ 439 w 630"/>
                      <a:gd name="T9" fmla="*/ 129 h 397"/>
                      <a:gd name="T10" fmla="*/ 0 w 630"/>
                      <a:gd name="T11" fmla="*/ 0 h 39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30" h="397">
                        <a:moveTo>
                          <a:pt x="320" y="397"/>
                        </a:moveTo>
                        <a:cubicBezTo>
                          <a:pt x="345" y="388"/>
                          <a:pt x="423" y="366"/>
                          <a:pt x="468" y="345"/>
                        </a:cubicBezTo>
                        <a:cubicBezTo>
                          <a:pt x="513" y="325"/>
                          <a:pt x="567" y="303"/>
                          <a:pt x="590" y="275"/>
                        </a:cubicBezTo>
                        <a:cubicBezTo>
                          <a:pt x="612" y="255"/>
                          <a:pt x="630" y="201"/>
                          <a:pt x="611" y="181"/>
                        </a:cubicBezTo>
                        <a:cubicBezTo>
                          <a:pt x="586" y="156"/>
                          <a:pt x="541" y="159"/>
                          <a:pt x="439" y="129"/>
                        </a:cubicBezTo>
                        <a:cubicBezTo>
                          <a:pt x="337" y="99"/>
                          <a:pt x="91" y="27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10032156" y="2798664"/>
                  <a:ext cx="31623" cy="13689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/>
            </p:nvGrpSpPr>
            <p:grpSpPr>
              <a:xfrm>
                <a:off x="9731765" y="3463179"/>
                <a:ext cx="502369" cy="512348"/>
                <a:chOff x="7341491" y="2307905"/>
                <a:chExt cx="509280" cy="439573"/>
              </a:xfrm>
            </p:grpSpPr>
            <p:grpSp>
              <p:nvGrpSpPr>
                <p:cNvPr id="218" name="Group 217"/>
                <p:cNvGrpSpPr/>
                <p:nvPr/>
              </p:nvGrpSpPr>
              <p:grpSpPr>
                <a:xfrm>
                  <a:off x="7341491" y="2426725"/>
                  <a:ext cx="509280" cy="320753"/>
                  <a:chOff x="7458407" y="2414528"/>
                  <a:chExt cx="509280" cy="320753"/>
                </a:xfrm>
              </p:grpSpPr>
              <p:pic>
                <p:nvPicPr>
                  <p:cNvPr id="227" name="Picture 1018" descr="laptop_keyboard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9064" flipH="1">
                    <a:off x="7458407" y="2575770"/>
                    <a:ext cx="437221" cy="1595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28" name="Freeform 1019"/>
                  <p:cNvSpPr/>
                  <p:nvPr/>
                </p:nvSpPr>
                <p:spPr bwMode="auto">
                  <a:xfrm>
                    <a:off x="7603304" y="2420984"/>
                    <a:ext cx="351919" cy="208167"/>
                  </a:xfrm>
                  <a:custGeom>
                    <a:avLst/>
                    <a:gdLst>
                      <a:gd name="T0" fmla="*/ 775798119 w 2982"/>
                      <a:gd name="T1" fmla="*/ 0 h 2442"/>
                      <a:gd name="T2" fmla="*/ 0 w 2982"/>
                      <a:gd name="T3" fmla="*/ 211226083 h 2442"/>
                      <a:gd name="T4" fmla="*/ 2147483646 w 2982"/>
                      <a:gd name="T5" fmla="*/ 263880059 h 2442"/>
                      <a:gd name="T6" fmla="*/ 2147483646 w 2982"/>
                      <a:gd name="T7" fmla="*/ 52653891 h 2442"/>
                      <a:gd name="T8" fmla="*/ 775798119 w 2982"/>
                      <a:gd name="T9" fmla="*/ 0 h 24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82"/>
                      <a:gd name="T16" fmla="*/ 0 h 2442"/>
                      <a:gd name="T17" fmla="*/ 2982 w 2982"/>
                      <a:gd name="T18" fmla="*/ 2442 h 24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82" h="2442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229" name="Picture 1020" descr="screen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637" y="2426338"/>
                    <a:ext cx="319785" cy="1894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30" name="Freeform 1021"/>
                  <p:cNvSpPr/>
                  <p:nvPr/>
                </p:nvSpPr>
                <p:spPr bwMode="auto">
                  <a:xfrm>
                    <a:off x="7667378" y="2414843"/>
                    <a:ext cx="298167" cy="38736"/>
                  </a:xfrm>
                  <a:custGeom>
                    <a:avLst/>
                    <a:gdLst>
                      <a:gd name="T0" fmla="*/ 193616298 w 2528"/>
                      <a:gd name="T1" fmla="*/ 0 h 455"/>
                      <a:gd name="T2" fmla="*/ 2147483646 w 2528"/>
                      <a:gd name="T3" fmla="*/ 52445139 h 455"/>
                      <a:gd name="T4" fmla="*/ 2147483646 w 2528"/>
                      <a:gd name="T5" fmla="*/ 52445139 h 455"/>
                      <a:gd name="T6" fmla="*/ 0 w 2528"/>
                      <a:gd name="T7" fmla="*/ 52445139 h 455"/>
                      <a:gd name="T8" fmla="*/ 193616298 w 2528"/>
                      <a:gd name="T9" fmla="*/ 0 h 45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28"/>
                      <a:gd name="T16" fmla="*/ 0 h 455"/>
                      <a:gd name="T17" fmla="*/ 2528 w 2528"/>
                      <a:gd name="T18" fmla="*/ 455 h 45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28" h="455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1" name="Freeform 1022"/>
                  <p:cNvSpPr/>
                  <p:nvPr/>
                </p:nvSpPr>
                <p:spPr bwMode="auto">
                  <a:xfrm>
                    <a:off x="7600188" y="2414528"/>
                    <a:ext cx="82770" cy="161243"/>
                  </a:xfrm>
                  <a:custGeom>
                    <a:avLst/>
                    <a:gdLst>
                      <a:gd name="T0" fmla="*/ 773664160 w 702"/>
                      <a:gd name="T1" fmla="*/ 0 h 1893"/>
                      <a:gd name="T2" fmla="*/ 0 w 702"/>
                      <a:gd name="T3" fmla="*/ 210739916 h 1893"/>
                      <a:gd name="T4" fmla="*/ 193416040 w 702"/>
                      <a:gd name="T5" fmla="*/ 210739916 h 1893"/>
                      <a:gd name="T6" fmla="*/ 967080200 w 702"/>
                      <a:gd name="T7" fmla="*/ 52529017 h 1893"/>
                      <a:gd name="T8" fmla="*/ 773664160 w 702"/>
                      <a:gd name="T9" fmla="*/ 0 h 189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02"/>
                      <a:gd name="T16" fmla="*/ 0 h 1893"/>
                      <a:gd name="T17" fmla="*/ 702 w 702"/>
                      <a:gd name="T18" fmla="*/ 1893 h 189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02" h="1893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Freeform 1023"/>
                  <p:cNvSpPr/>
                  <p:nvPr/>
                </p:nvSpPr>
                <p:spPr bwMode="auto">
                  <a:xfrm>
                    <a:off x="7874205" y="2443344"/>
                    <a:ext cx="89197" cy="186122"/>
                  </a:xfrm>
                  <a:custGeom>
                    <a:avLst/>
                    <a:gdLst>
                      <a:gd name="T0" fmla="*/ 969024527 w 756"/>
                      <a:gd name="T1" fmla="*/ 0 h 2184"/>
                      <a:gd name="T2" fmla="*/ 193802074 w 756"/>
                      <a:gd name="T3" fmla="*/ 263660221 h 2184"/>
                      <a:gd name="T4" fmla="*/ 0 w 756"/>
                      <a:gd name="T5" fmla="*/ 263660221 h 2184"/>
                      <a:gd name="T6" fmla="*/ 775222454 w 756"/>
                      <a:gd name="T7" fmla="*/ 52610059 h 2184"/>
                      <a:gd name="T8" fmla="*/ 969024527 w 756"/>
                      <a:gd name="T9" fmla="*/ 0 h 21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6"/>
                      <a:gd name="T16" fmla="*/ 0 h 2184"/>
                      <a:gd name="T17" fmla="*/ 756 w 756"/>
                      <a:gd name="T18" fmla="*/ 2184 h 21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6" h="2184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Freeform 1024"/>
                  <p:cNvSpPr/>
                  <p:nvPr/>
                </p:nvSpPr>
                <p:spPr bwMode="auto">
                  <a:xfrm>
                    <a:off x="7599214" y="2567582"/>
                    <a:ext cx="327185" cy="62828"/>
                  </a:xfrm>
                  <a:custGeom>
                    <a:avLst/>
                    <a:gdLst>
                      <a:gd name="T0" fmla="*/ 193829444 w 2773"/>
                      <a:gd name="T1" fmla="*/ 0 h 738"/>
                      <a:gd name="T2" fmla="*/ 0 w 2773"/>
                      <a:gd name="T3" fmla="*/ 52443587 h 738"/>
                      <a:gd name="T4" fmla="*/ 2147483646 w 2773"/>
                      <a:gd name="T5" fmla="*/ 104894411 h 738"/>
                      <a:gd name="T6" fmla="*/ 2147483646 w 2773"/>
                      <a:gd name="T7" fmla="*/ 52443587 h 738"/>
                      <a:gd name="T8" fmla="*/ 193829444 w 2773"/>
                      <a:gd name="T9" fmla="*/ 0 h 7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73"/>
                      <a:gd name="T16" fmla="*/ 0 h 738"/>
                      <a:gd name="T17" fmla="*/ 2773 w 2773"/>
                      <a:gd name="T18" fmla="*/ 738 h 73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73" h="738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CC"/>
                      </a:gs>
                      <a:gs pos="100000">
                        <a:schemeClr val="bg1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Freeform 1025"/>
                  <p:cNvSpPr/>
                  <p:nvPr/>
                </p:nvSpPr>
                <p:spPr bwMode="auto">
                  <a:xfrm>
                    <a:off x="7884138" y="2444918"/>
                    <a:ext cx="83549" cy="186909"/>
                  </a:xfrm>
                  <a:custGeom>
                    <a:avLst/>
                    <a:gdLst>
                      <a:gd name="T0" fmla="*/ 2147483646 w 637"/>
                      <a:gd name="T1" fmla="*/ 0 h 1659"/>
                      <a:gd name="T2" fmla="*/ 2147483646 w 637"/>
                      <a:gd name="T3" fmla="*/ 0 h 1659"/>
                      <a:gd name="T4" fmla="*/ 295581541 w 637"/>
                      <a:gd name="T5" fmla="*/ 2147483646 h 1659"/>
                      <a:gd name="T6" fmla="*/ 0 w 637"/>
                      <a:gd name="T7" fmla="*/ 2147483646 h 1659"/>
                      <a:gd name="T8" fmla="*/ 2147483646 w 637"/>
                      <a:gd name="T9" fmla="*/ 0 h 165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37"/>
                      <a:gd name="T16" fmla="*/ 0 h 1659"/>
                      <a:gd name="T17" fmla="*/ 637 w 637"/>
                      <a:gd name="T18" fmla="*/ 1659 h 165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37" h="1659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Freeform 1026"/>
                  <p:cNvSpPr/>
                  <p:nvPr/>
                </p:nvSpPr>
                <p:spPr bwMode="auto">
                  <a:xfrm>
                    <a:off x="7599603" y="2575928"/>
                    <a:ext cx="290961" cy="62041"/>
                  </a:xfrm>
                  <a:custGeom>
                    <a:avLst/>
                    <a:gdLst>
                      <a:gd name="T0" fmla="*/ 0 w 2216"/>
                      <a:gd name="T1" fmla="*/ 0 h 550"/>
                      <a:gd name="T2" fmla="*/ 296523134 w 2216"/>
                      <a:gd name="T3" fmla="*/ 324379338 h 550"/>
                      <a:gd name="T4" fmla="*/ 2147483646 w 2216"/>
                      <a:gd name="T5" fmla="*/ 2147483646 h 550"/>
                      <a:gd name="T6" fmla="*/ 2147483646 w 2216"/>
                      <a:gd name="T7" fmla="*/ 2147483646 h 550"/>
                      <a:gd name="T8" fmla="*/ 0 w 2216"/>
                      <a:gd name="T9" fmla="*/ 0 h 55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16"/>
                      <a:gd name="T16" fmla="*/ 0 h 550"/>
                      <a:gd name="T17" fmla="*/ 2216 w 2216"/>
                      <a:gd name="T18" fmla="*/ 550 h 55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16" h="55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36" name="Group 1027"/>
                  <p:cNvGrpSpPr/>
                  <p:nvPr/>
                </p:nvGrpSpPr>
                <p:grpSpPr bwMode="auto">
                  <a:xfrm>
                    <a:off x="7594735" y="2642220"/>
                    <a:ext cx="98740" cy="36846"/>
                    <a:chOff x="1740" y="2642"/>
                    <a:chExt cx="752" cy="327"/>
                  </a:xfrm>
                </p:grpSpPr>
                <p:sp>
                  <p:nvSpPr>
                    <p:cNvPr id="243" name="Freeform 1028"/>
                    <p:cNvSpPr/>
                    <p:nvPr/>
                  </p:nvSpPr>
                  <p:spPr bwMode="auto">
                    <a:xfrm>
                      <a:off x="1740" y="2642"/>
                      <a:ext cx="752" cy="327"/>
                    </a:xfrm>
                    <a:custGeom>
                      <a:avLst/>
                      <a:gdLst>
                        <a:gd name="T0" fmla="*/ 293 w 752"/>
                        <a:gd name="T1" fmla="*/ 0 h 327"/>
                        <a:gd name="T2" fmla="*/ 752 w 752"/>
                        <a:gd name="T3" fmla="*/ 124 h 327"/>
                        <a:gd name="T4" fmla="*/ 470 w 752"/>
                        <a:gd name="T5" fmla="*/ 327 h 327"/>
                        <a:gd name="T6" fmla="*/ 0 w 752"/>
                        <a:gd name="T7" fmla="*/ 183 h 327"/>
                        <a:gd name="T8" fmla="*/ 293 w 752"/>
                        <a:gd name="T9" fmla="*/ 0 h 32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2"/>
                        <a:gd name="T16" fmla="*/ 0 h 327"/>
                        <a:gd name="T17" fmla="*/ 752 w 752"/>
                        <a:gd name="T18" fmla="*/ 327 h 32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2" h="327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4" name="Freeform 1029"/>
                    <p:cNvSpPr/>
                    <p:nvPr/>
                  </p:nvSpPr>
                  <p:spPr bwMode="auto">
                    <a:xfrm>
                      <a:off x="1754" y="2649"/>
                      <a:ext cx="726" cy="311"/>
                    </a:xfrm>
                    <a:custGeom>
                      <a:avLst/>
                      <a:gdLst>
                        <a:gd name="T0" fmla="*/ 282 w 726"/>
                        <a:gd name="T1" fmla="*/ 0 h 311"/>
                        <a:gd name="T2" fmla="*/ 726 w 726"/>
                        <a:gd name="T3" fmla="*/ 119 h 311"/>
                        <a:gd name="T4" fmla="*/ 457 w 726"/>
                        <a:gd name="T5" fmla="*/ 311 h 311"/>
                        <a:gd name="T6" fmla="*/ 0 w 726"/>
                        <a:gd name="T7" fmla="*/ 173 h 311"/>
                        <a:gd name="T8" fmla="*/ 282 w 726"/>
                        <a:gd name="T9" fmla="*/ 0 h 31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26"/>
                        <a:gd name="T16" fmla="*/ 0 h 311"/>
                        <a:gd name="T17" fmla="*/ 726 w 726"/>
                        <a:gd name="T18" fmla="*/ 311 h 31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26" h="311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5" name="Freeform 1030"/>
                    <p:cNvSpPr/>
                    <p:nvPr/>
                  </p:nvSpPr>
                  <p:spPr bwMode="auto">
                    <a:xfrm>
                      <a:off x="1808" y="2770"/>
                      <a:ext cx="258" cy="100"/>
                    </a:xfrm>
                    <a:custGeom>
                      <a:avLst/>
                      <a:gdLst>
                        <a:gd name="T0" fmla="*/ 0 w 258"/>
                        <a:gd name="T1" fmla="*/ 44 h 100"/>
                        <a:gd name="T2" fmla="*/ 75 w 258"/>
                        <a:gd name="T3" fmla="*/ 0 h 100"/>
                        <a:gd name="T4" fmla="*/ 258 w 258"/>
                        <a:gd name="T5" fmla="*/ 50 h 100"/>
                        <a:gd name="T6" fmla="*/ 183 w 258"/>
                        <a:gd name="T7" fmla="*/ 100 h 100"/>
                        <a:gd name="T8" fmla="*/ 0 w 258"/>
                        <a:gd name="T9" fmla="*/ 44 h 10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0"/>
                        <a:gd name="T17" fmla="*/ 258 w 258"/>
                        <a:gd name="T18" fmla="*/ 100 h 10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6" name="Freeform 1031"/>
                    <p:cNvSpPr/>
                    <p:nvPr/>
                  </p:nvSpPr>
                  <p:spPr bwMode="auto">
                    <a:xfrm>
                      <a:off x="1799" y="2816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7" name="Freeform 1032"/>
                    <p:cNvSpPr/>
                    <p:nvPr/>
                  </p:nvSpPr>
                  <p:spPr bwMode="auto">
                    <a:xfrm>
                      <a:off x="2020" y="2834"/>
                      <a:ext cx="258" cy="102"/>
                    </a:xfrm>
                    <a:custGeom>
                      <a:avLst/>
                      <a:gdLst>
                        <a:gd name="T0" fmla="*/ 0 w 258"/>
                        <a:gd name="T1" fmla="*/ 46 h 102"/>
                        <a:gd name="T2" fmla="*/ 71 w 258"/>
                        <a:gd name="T3" fmla="*/ 0 h 102"/>
                        <a:gd name="T4" fmla="*/ 258 w 258"/>
                        <a:gd name="T5" fmla="*/ 52 h 102"/>
                        <a:gd name="T6" fmla="*/ 183 w 258"/>
                        <a:gd name="T7" fmla="*/ 102 h 102"/>
                        <a:gd name="T8" fmla="*/ 0 w 258"/>
                        <a:gd name="T9" fmla="*/ 46 h 10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58"/>
                        <a:gd name="T16" fmla="*/ 0 h 102"/>
                        <a:gd name="T17" fmla="*/ 258 w 258"/>
                        <a:gd name="T18" fmla="*/ 102 h 10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58" h="102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" name="Freeform 1033"/>
                    <p:cNvSpPr/>
                    <p:nvPr/>
                  </p:nvSpPr>
                  <p:spPr bwMode="auto">
                    <a:xfrm>
                      <a:off x="2011" y="2882"/>
                      <a:ext cx="194" cy="63"/>
                    </a:xfrm>
                    <a:custGeom>
                      <a:avLst/>
                      <a:gdLst>
                        <a:gd name="T0" fmla="*/ 12 w 194"/>
                        <a:gd name="T1" fmla="*/ 0 h 63"/>
                        <a:gd name="T2" fmla="*/ 194 w 194"/>
                        <a:gd name="T3" fmla="*/ 53 h 63"/>
                        <a:gd name="T4" fmla="*/ 180 w 194"/>
                        <a:gd name="T5" fmla="*/ 63 h 63"/>
                        <a:gd name="T6" fmla="*/ 0 w 194"/>
                        <a:gd name="T7" fmla="*/ 9 h 63"/>
                        <a:gd name="T8" fmla="*/ 12 w 194"/>
                        <a:gd name="T9" fmla="*/ 0 h 63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94"/>
                        <a:gd name="T16" fmla="*/ 0 h 63"/>
                        <a:gd name="T17" fmla="*/ 194 w 194"/>
                        <a:gd name="T18" fmla="*/ 63 h 63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94" h="63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237" name="Freeform 1034"/>
                  <p:cNvSpPr/>
                  <p:nvPr/>
                </p:nvSpPr>
                <p:spPr bwMode="auto">
                  <a:xfrm>
                    <a:off x="7763780" y="2647731"/>
                    <a:ext cx="119578" cy="80936"/>
                  </a:xfrm>
                  <a:custGeom>
                    <a:avLst/>
                    <a:gdLst>
                      <a:gd name="T0" fmla="*/ 213221464 w 990"/>
                      <a:gd name="T1" fmla="*/ 1090686587 h 792"/>
                      <a:gd name="T2" fmla="*/ 1915477586 w 990"/>
                      <a:gd name="T3" fmla="*/ 0 h 792"/>
                      <a:gd name="T4" fmla="*/ 1915477586 w 990"/>
                      <a:gd name="T5" fmla="*/ 108859840 h 792"/>
                      <a:gd name="T6" fmla="*/ 0 w 990"/>
                      <a:gd name="T7" fmla="*/ 1090686587 h 792"/>
                      <a:gd name="T8" fmla="*/ 213221464 w 990"/>
                      <a:gd name="T9" fmla="*/ 1090686587 h 7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90"/>
                      <a:gd name="T16" fmla="*/ 0 h 792"/>
                      <a:gd name="T17" fmla="*/ 990 w 990"/>
                      <a:gd name="T18" fmla="*/ 792 h 79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90" h="792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Freeform 1035"/>
                  <p:cNvSpPr/>
                  <p:nvPr/>
                </p:nvSpPr>
                <p:spPr bwMode="auto">
                  <a:xfrm>
                    <a:off x="7458602" y="2654187"/>
                    <a:ext cx="305957" cy="73850"/>
                  </a:xfrm>
                  <a:custGeom>
                    <a:avLst/>
                    <a:gdLst>
                      <a:gd name="T0" fmla="*/ 213486572 w 2532"/>
                      <a:gd name="T1" fmla="*/ 0 h 723"/>
                      <a:gd name="T2" fmla="*/ 213486572 w 2532"/>
                      <a:gd name="T3" fmla="*/ 0 h 723"/>
                      <a:gd name="T4" fmla="*/ 2147483646 w 2532"/>
                      <a:gd name="T5" fmla="*/ 979380008 h 723"/>
                      <a:gd name="T6" fmla="*/ 2147483646 w 2532"/>
                      <a:gd name="T7" fmla="*/ 1088085165 h 723"/>
                      <a:gd name="T8" fmla="*/ 0 w 2532"/>
                      <a:gd name="T9" fmla="*/ 108705259 h 723"/>
                      <a:gd name="T10" fmla="*/ 21348657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Freeform 1036"/>
                  <p:cNvSpPr/>
                  <p:nvPr/>
                </p:nvSpPr>
                <p:spPr bwMode="auto">
                  <a:xfrm>
                    <a:off x="7458797" y="2640645"/>
                    <a:ext cx="3311" cy="14959"/>
                  </a:xfrm>
                  <a:custGeom>
                    <a:avLst/>
                    <a:gdLst>
                      <a:gd name="T0" fmla="*/ 262278191 w 26"/>
                      <a:gd name="T1" fmla="*/ 107489981 h 147"/>
                      <a:gd name="T2" fmla="*/ 262278191 w 26"/>
                      <a:gd name="T3" fmla="*/ 214969480 h 147"/>
                      <a:gd name="T4" fmla="*/ 0 w 26"/>
                      <a:gd name="T5" fmla="*/ 214969480 h 147"/>
                      <a:gd name="T6" fmla="*/ 262278191 w 26"/>
                      <a:gd name="T7" fmla="*/ 0 h 147"/>
                      <a:gd name="T8" fmla="*/ 262278191 w 26"/>
                      <a:gd name="T9" fmla="*/ 107489981 h 14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"/>
                      <a:gd name="T16" fmla="*/ 0 h 147"/>
                      <a:gd name="T17" fmla="*/ 26 w 26"/>
                      <a:gd name="T18" fmla="*/ 147 h 14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" h="147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Freeform 1037"/>
                  <p:cNvSpPr/>
                  <p:nvPr/>
                </p:nvSpPr>
                <p:spPr bwMode="auto">
                  <a:xfrm>
                    <a:off x="7458992" y="2579707"/>
                    <a:ext cx="142170" cy="61883"/>
                  </a:xfrm>
                  <a:custGeom>
                    <a:avLst/>
                    <a:gdLst>
                      <a:gd name="T0" fmla="*/ 2136125890 w 1176"/>
                      <a:gd name="T1" fmla="*/ 0 h 606"/>
                      <a:gd name="T2" fmla="*/ 0 w 1176"/>
                      <a:gd name="T3" fmla="*/ 870000945 h 606"/>
                      <a:gd name="T4" fmla="*/ 213789467 w 1176"/>
                      <a:gd name="T5" fmla="*/ 870000945 h 606"/>
                      <a:gd name="T6" fmla="*/ 2136125890 w 1176"/>
                      <a:gd name="T7" fmla="*/ 108617123 h 606"/>
                      <a:gd name="T8" fmla="*/ 2136125890 w 1176"/>
                      <a:gd name="T9" fmla="*/ 0 h 60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176"/>
                      <a:gd name="T16" fmla="*/ 0 h 606"/>
                      <a:gd name="T17" fmla="*/ 1176 w 1176"/>
                      <a:gd name="T18" fmla="*/ 606 h 60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176" h="606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Freeform 1038"/>
                  <p:cNvSpPr/>
                  <p:nvPr/>
                </p:nvSpPr>
                <p:spPr bwMode="auto">
                  <a:xfrm>
                    <a:off x="7468535" y="2643795"/>
                    <a:ext cx="290182" cy="71016"/>
                  </a:xfrm>
                  <a:custGeom>
                    <a:avLst/>
                    <a:gdLst>
                      <a:gd name="T0" fmla="*/ 173112702 w 2532"/>
                      <a:gd name="T1" fmla="*/ 0 h 723"/>
                      <a:gd name="T2" fmla="*/ 173112702 w 2532"/>
                      <a:gd name="T3" fmla="*/ 0 h 723"/>
                      <a:gd name="T4" fmla="*/ 2069773885 w 2532"/>
                      <a:gd name="T5" fmla="*/ 558173482 h 723"/>
                      <a:gd name="T6" fmla="*/ 2069773885 w 2532"/>
                      <a:gd name="T7" fmla="*/ 558173482 h 723"/>
                      <a:gd name="T8" fmla="*/ 0 w 2532"/>
                      <a:gd name="T9" fmla="*/ 92871346 h 723"/>
                      <a:gd name="T10" fmla="*/ 173112702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" name="Freeform 1039"/>
                  <p:cNvSpPr/>
                  <p:nvPr/>
                </p:nvSpPr>
                <p:spPr bwMode="auto">
                  <a:xfrm flipV="1">
                    <a:off x="7758327" y="2638756"/>
                    <a:ext cx="118410" cy="73535"/>
                  </a:xfrm>
                  <a:custGeom>
                    <a:avLst/>
                    <a:gdLst>
                      <a:gd name="T0" fmla="*/ 0 w 2532"/>
                      <a:gd name="T1" fmla="*/ 0 h 723"/>
                      <a:gd name="T2" fmla="*/ 0 w 2532"/>
                      <a:gd name="T3" fmla="*/ 0 h 723"/>
                      <a:gd name="T4" fmla="*/ 0 w 2532"/>
                      <a:gd name="T5" fmla="*/ 962694895 h 723"/>
                      <a:gd name="T6" fmla="*/ 0 w 2532"/>
                      <a:gd name="T7" fmla="*/ 962694895 h 723"/>
                      <a:gd name="T8" fmla="*/ 0 w 2532"/>
                      <a:gd name="T9" fmla="*/ 107314314 h 723"/>
                      <a:gd name="T10" fmla="*/ 0 w 2532"/>
                      <a:gd name="T11" fmla="*/ 0 h 72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532"/>
                      <a:gd name="T19" fmla="*/ 0 h 723"/>
                      <a:gd name="T20" fmla="*/ 2532 w 2532"/>
                      <a:gd name="T21" fmla="*/ 723 h 72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532" h="723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219" name="Group 850"/>
                <p:cNvGrpSpPr/>
                <p:nvPr/>
              </p:nvGrpSpPr>
              <p:grpSpPr bwMode="auto">
                <a:xfrm>
                  <a:off x="7408527" y="2307905"/>
                  <a:ext cx="399726" cy="74090"/>
                  <a:chOff x="2199" y="955"/>
                  <a:chExt cx="2547" cy="506"/>
                </a:xfrm>
              </p:grpSpPr>
              <p:sp>
                <p:nvSpPr>
                  <p:cNvPr id="221" name="Freeform 851"/>
                  <p:cNvSpPr/>
                  <p:nvPr/>
                </p:nvSpPr>
                <p:spPr bwMode="auto">
                  <a:xfrm>
                    <a:off x="2199" y="1166"/>
                    <a:ext cx="260" cy="281"/>
                  </a:xfrm>
                  <a:custGeom>
                    <a:avLst/>
                    <a:gdLst>
                      <a:gd name="T0" fmla="*/ 260 w 260"/>
                      <a:gd name="T1" fmla="*/ 0 h 281"/>
                      <a:gd name="T2" fmla="*/ 42 w 260"/>
                      <a:gd name="T3" fmla="*/ 112 h 281"/>
                      <a:gd name="T4" fmla="*/ 35 w 260"/>
                      <a:gd name="T5" fmla="*/ 211 h 281"/>
                      <a:gd name="T6" fmla="*/ 253 w 260"/>
                      <a:gd name="T7" fmla="*/ 281 h 281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60" h="281">
                        <a:moveTo>
                          <a:pt x="260" y="0"/>
                        </a:moveTo>
                        <a:cubicBezTo>
                          <a:pt x="224" y="19"/>
                          <a:pt x="79" y="77"/>
                          <a:pt x="42" y="112"/>
                        </a:cubicBezTo>
                        <a:cubicBezTo>
                          <a:pt x="5" y="143"/>
                          <a:pt x="0" y="183"/>
                          <a:pt x="35" y="211"/>
                        </a:cubicBezTo>
                        <a:cubicBezTo>
                          <a:pt x="70" y="239"/>
                          <a:pt x="208" y="266"/>
                          <a:pt x="253" y="281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22" name="Freeform 852"/>
                  <p:cNvSpPr/>
                  <p:nvPr/>
                </p:nvSpPr>
                <p:spPr bwMode="auto">
                  <a:xfrm>
                    <a:off x="2482" y="1040"/>
                    <a:ext cx="900" cy="421"/>
                  </a:xfrm>
                  <a:custGeom>
                    <a:avLst/>
                    <a:gdLst>
                      <a:gd name="T0" fmla="*/ 531 w 900"/>
                      <a:gd name="T1" fmla="*/ 0 h 421"/>
                      <a:gd name="T2" fmla="*/ 279 w 900"/>
                      <a:gd name="T3" fmla="*/ 77 h 421"/>
                      <a:gd name="T4" fmla="*/ 68 w 900"/>
                      <a:gd name="T5" fmla="*/ 182 h 421"/>
                      <a:gd name="T6" fmla="*/ 33 w 900"/>
                      <a:gd name="T7" fmla="*/ 323 h 421"/>
                      <a:gd name="T8" fmla="*/ 328 w 900"/>
                      <a:gd name="T9" fmla="*/ 400 h 421"/>
                      <a:gd name="T10" fmla="*/ 812 w 900"/>
                      <a:gd name="T11" fmla="*/ 421 h 421"/>
                      <a:gd name="T12" fmla="*/ 855 w 900"/>
                      <a:gd name="T13" fmla="*/ 400 h 42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900" h="421">
                        <a:moveTo>
                          <a:pt x="531" y="0"/>
                        </a:moveTo>
                        <a:cubicBezTo>
                          <a:pt x="489" y="13"/>
                          <a:pt x="356" y="47"/>
                          <a:pt x="279" y="77"/>
                        </a:cubicBezTo>
                        <a:cubicBezTo>
                          <a:pt x="202" y="107"/>
                          <a:pt x="109" y="141"/>
                          <a:pt x="68" y="182"/>
                        </a:cubicBezTo>
                        <a:cubicBezTo>
                          <a:pt x="31" y="213"/>
                          <a:pt x="0" y="292"/>
                          <a:pt x="33" y="323"/>
                        </a:cubicBezTo>
                        <a:cubicBezTo>
                          <a:pt x="76" y="359"/>
                          <a:pt x="198" y="384"/>
                          <a:pt x="328" y="400"/>
                        </a:cubicBezTo>
                        <a:cubicBezTo>
                          <a:pt x="458" y="416"/>
                          <a:pt x="724" y="421"/>
                          <a:pt x="812" y="421"/>
                        </a:cubicBezTo>
                        <a:cubicBezTo>
                          <a:pt x="900" y="421"/>
                          <a:pt x="846" y="404"/>
                          <a:pt x="855" y="40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23" name="Freeform 853"/>
                  <p:cNvSpPr/>
                  <p:nvPr/>
                </p:nvSpPr>
                <p:spPr bwMode="auto">
                  <a:xfrm>
                    <a:off x="2782" y="1068"/>
                    <a:ext cx="428" cy="269"/>
                  </a:xfrm>
                  <a:custGeom>
                    <a:avLst/>
                    <a:gdLst>
                      <a:gd name="T0" fmla="*/ 428 w 428"/>
                      <a:gd name="T1" fmla="*/ 0 h 269"/>
                      <a:gd name="T2" fmla="*/ 217 w 428"/>
                      <a:gd name="T3" fmla="*/ 35 h 269"/>
                      <a:gd name="T4" fmla="*/ 21 w 428"/>
                      <a:gd name="T5" fmla="*/ 140 h 269"/>
                      <a:gd name="T6" fmla="*/ 91 w 428"/>
                      <a:gd name="T7" fmla="*/ 246 h 269"/>
                      <a:gd name="T8" fmla="*/ 231 w 428"/>
                      <a:gd name="T9" fmla="*/ 267 h 269"/>
                      <a:gd name="T10" fmla="*/ 414 w 428"/>
                      <a:gd name="T11" fmla="*/ 260 h 26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428" h="269">
                        <a:moveTo>
                          <a:pt x="428" y="0"/>
                        </a:moveTo>
                        <a:cubicBezTo>
                          <a:pt x="428" y="0"/>
                          <a:pt x="217" y="35"/>
                          <a:pt x="217" y="35"/>
                        </a:cubicBezTo>
                        <a:cubicBezTo>
                          <a:pt x="217" y="35"/>
                          <a:pt x="42" y="105"/>
                          <a:pt x="21" y="140"/>
                        </a:cubicBezTo>
                        <a:cubicBezTo>
                          <a:pt x="0" y="175"/>
                          <a:pt x="14" y="217"/>
                          <a:pt x="91" y="246"/>
                        </a:cubicBezTo>
                        <a:cubicBezTo>
                          <a:pt x="126" y="267"/>
                          <a:pt x="177" y="265"/>
                          <a:pt x="231" y="267"/>
                        </a:cubicBezTo>
                        <a:cubicBezTo>
                          <a:pt x="285" y="269"/>
                          <a:pt x="376" y="262"/>
                          <a:pt x="414" y="26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24" name="Freeform 854"/>
                  <p:cNvSpPr/>
                  <p:nvPr/>
                </p:nvSpPr>
                <p:spPr bwMode="auto">
                  <a:xfrm>
                    <a:off x="3554" y="1075"/>
                    <a:ext cx="377" cy="239"/>
                  </a:xfrm>
                  <a:custGeom>
                    <a:avLst/>
                    <a:gdLst>
                      <a:gd name="T0" fmla="*/ 42 w 377"/>
                      <a:gd name="T1" fmla="*/ 239 h 239"/>
                      <a:gd name="T2" fmla="*/ 335 w 377"/>
                      <a:gd name="T3" fmla="*/ 146 h 239"/>
                      <a:gd name="T4" fmla="*/ 342 w 377"/>
                      <a:gd name="T5" fmla="*/ 47 h 239"/>
                      <a:gd name="T6" fmla="*/ 0 w 377"/>
                      <a:gd name="T7" fmla="*/ 0 h 239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77" h="239">
                        <a:moveTo>
                          <a:pt x="42" y="239"/>
                        </a:moveTo>
                        <a:cubicBezTo>
                          <a:pt x="89" y="224"/>
                          <a:pt x="285" y="178"/>
                          <a:pt x="335" y="146"/>
                        </a:cubicBezTo>
                        <a:cubicBezTo>
                          <a:pt x="372" y="115"/>
                          <a:pt x="377" y="75"/>
                          <a:pt x="342" y="47"/>
                        </a:cubicBezTo>
                        <a:cubicBezTo>
                          <a:pt x="286" y="23"/>
                          <a:pt x="71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25" name="Freeform 855"/>
                  <p:cNvSpPr/>
                  <p:nvPr/>
                </p:nvSpPr>
                <p:spPr bwMode="auto">
                  <a:xfrm>
                    <a:off x="3646" y="997"/>
                    <a:ext cx="660" cy="336"/>
                  </a:xfrm>
                  <a:custGeom>
                    <a:avLst/>
                    <a:gdLst>
                      <a:gd name="T0" fmla="*/ 390 w 646"/>
                      <a:gd name="T1" fmla="*/ 592 h 300"/>
                      <a:gd name="T2" fmla="*/ 555 w 646"/>
                      <a:gd name="T3" fmla="*/ 501 h 300"/>
                      <a:gd name="T4" fmla="*/ 690 w 646"/>
                      <a:gd name="T5" fmla="*/ 377 h 300"/>
                      <a:gd name="T6" fmla="*/ 713 w 646"/>
                      <a:gd name="T7" fmla="*/ 211 h 300"/>
                      <a:gd name="T8" fmla="*/ 522 w 646"/>
                      <a:gd name="T9" fmla="*/ 119 h 300"/>
                      <a:gd name="T10" fmla="*/ 0 w 646"/>
                      <a:gd name="T11" fmla="*/ 0 h 3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46" h="300">
                        <a:moveTo>
                          <a:pt x="343" y="300"/>
                        </a:moveTo>
                        <a:cubicBezTo>
                          <a:pt x="367" y="292"/>
                          <a:pt x="443" y="272"/>
                          <a:pt x="487" y="254"/>
                        </a:cubicBezTo>
                        <a:cubicBezTo>
                          <a:pt x="531" y="236"/>
                          <a:pt x="584" y="216"/>
                          <a:pt x="607" y="191"/>
                        </a:cubicBezTo>
                        <a:cubicBezTo>
                          <a:pt x="628" y="173"/>
                          <a:pt x="646" y="125"/>
                          <a:pt x="627" y="107"/>
                        </a:cubicBezTo>
                        <a:cubicBezTo>
                          <a:pt x="603" y="85"/>
                          <a:pt x="563" y="79"/>
                          <a:pt x="459" y="61"/>
                        </a:cubicBezTo>
                        <a:cubicBezTo>
                          <a:pt x="355" y="43"/>
                          <a:pt x="76" y="10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26" name="Freeform 856"/>
                  <p:cNvSpPr/>
                  <p:nvPr/>
                </p:nvSpPr>
                <p:spPr bwMode="auto">
                  <a:xfrm>
                    <a:off x="4116" y="955"/>
                    <a:ext cx="630" cy="397"/>
                  </a:xfrm>
                  <a:custGeom>
                    <a:avLst/>
                    <a:gdLst>
                      <a:gd name="T0" fmla="*/ 320 w 630"/>
                      <a:gd name="T1" fmla="*/ 397 h 397"/>
                      <a:gd name="T2" fmla="*/ 468 w 630"/>
                      <a:gd name="T3" fmla="*/ 345 h 397"/>
                      <a:gd name="T4" fmla="*/ 590 w 630"/>
                      <a:gd name="T5" fmla="*/ 275 h 397"/>
                      <a:gd name="T6" fmla="*/ 611 w 630"/>
                      <a:gd name="T7" fmla="*/ 181 h 397"/>
                      <a:gd name="T8" fmla="*/ 439 w 630"/>
                      <a:gd name="T9" fmla="*/ 129 h 397"/>
                      <a:gd name="T10" fmla="*/ 0 w 630"/>
                      <a:gd name="T11" fmla="*/ 0 h 39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30" h="397">
                        <a:moveTo>
                          <a:pt x="320" y="397"/>
                        </a:moveTo>
                        <a:cubicBezTo>
                          <a:pt x="345" y="388"/>
                          <a:pt x="423" y="366"/>
                          <a:pt x="468" y="345"/>
                        </a:cubicBezTo>
                        <a:cubicBezTo>
                          <a:pt x="513" y="325"/>
                          <a:pt x="567" y="303"/>
                          <a:pt x="590" y="275"/>
                        </a:cubicBezTo>
                        <a:cubicBezTo>
                          <a:pt x="612" y="255"/>
                          <a:pt x="630" y="201"/>
                          <a:pt x="611" y="181"/>
                        </a:cubicBezTo>
                        <a:cubicBezTo>
                          <a:pt x="586" y="156"/>
                          <a:pt x="541" y="159"/>
                          <a:pt x="439" y="129"/>
                        </a:cubicBezTo>
                        <a:cubicBezTo>
                          <a:pt x="337" y="99"/>
                          <a:pt x="91" y="27"/>
                          <a:pt x="0" y="0"/>
                        </a:cubicBezTo>
                      </a:path>
                    </a:pathLst>
                  </a:custGeom>
                  <a:noFill/>
                  <a:ln w="9525" cmpd="sng">
                    <a:solidFill>
                      <a:srgbClr val="FF0000"/>
                    </a:solidFill>
                    <a:round/>
                  </a:ln>
                  <a:effectLst/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cxnSp>
              <p:nvCxnSpPr>
                <p:cNvPr id="220" name="Straight Connector 219"/>
                <p:cNvCxnSpPr/>
                <p:nvPr/>
              </p:nvCxnSpPr>
              <p:spPr>
                <a:xfrm flipH="1">
                  <a:off x="7594314" y="2366481"/>
                  <a:ext cx="39385" cy="7020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9" name="Text Box 5"/>
            <p:cNvSpPr txBox="1">
              <a:spLocks noChangeArrowheads="1"/>
            </p:cNvSpPr>
            <p:nvPr/>
          </p:nvSpPr>
          <p:spPr bwMode="auto">
            <a:xfrm>
              <a:off x="3117702" y="5846761"/>
              <a:ext cx="1805302" cy="2754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panose="030F0702030302020204" charset="0"/>
                  <a:ea typeface="MS PGothic" panose="020B0600070205080204" pitchFamily="34" charset="-128"/>
                </a:defRPr>
              </a:lvl9pPr>
            </a:lstStyle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panose="020B0604020202020204" pitchFamily="34" charset="0"/>
                </a:rPr>
                <a:t>shared radio: 4G/5G</a:t>
              </a:r>
              <a:endParaRPr lang="en-US" sz="1400" i="0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+mn-lt"/>
              </a:rPr>
              <a:t>CSMA/CD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Carrier Sense Multiple Access with Collision Detection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Transfer -&gt; Detect Collision -&gt; Wait a random period -&gt; retry</a:t>
            </a:r>
            <a:endParaRPr lang="en-US" dirty="0"/>
          </a:p>
        </p:txBody>
      </p:sp>
      <p:pic>
        <p:nvPicPr>
          <p:cNvPr id="4" name="Picture 3" descr="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99" y="1203598"/>
            <a:ext cx="4001444" cy="3492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500" dirty="0"/>
              <a:t>Three networking methods to know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58" y="2799588"/>
            <a:ext cx="8446369" cy="1968865"/>
          </a:xfrm>
        </p:spPr>
        <p:txBody>
          <a:bodyPr/>
          <a:lstStyle/>
          <a:p>
            <a:r>
              <a:rPr lang="en-US" altLang="zh-CN" dirty="0"/>
              <a:t>Analogy between WAN and postal network</a:t>
            </a:r>
            <a:endParaRPr lang="en-US" altLang="zh-CN" dirty="0"/>
          </a:p>
          <a:p>
            <a:pPr lvl="1"/>
            <a:r>
              <a:rPr lang="en-US" altLang="zh-CN" dirty="0"/>
              <a:t>Both sender and receiver must have an address</a:t>
            </a:r>
            <a:endParaRPr lang="en-US" altLang="zh-CN" dirty="0"/>
          </a:p>
          <a:p>
            <a:pPr lvl="1"/>
            <a:r>
              <a:rPr lang="en-US" altLang="zh-CN" dirty="0"/>
              <a:t>Hierarchical Address/Zip Code</a:t>
            </a:r>
            <a:endParaRPr lang="en-US" altLang="zh-CN" dirty="0"/>
          </a:p>
          <a:p>
            <a:pPr lvl="1"/>
            <a:r>
              <a:rPr lang="en-US" altLang="zh-CN" dirty="0"/>
              <a:t>Collect messages from streets and cities to provinces, and then disperse to cities and streets</a:t>
            </a:r>
            <a:endParaRPr 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77226" y="864747"/>
          <a:ext cx="6096006" cy="17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8"/>
                <a:gridCol w="870858"/>
                <a:gridCol w="870858"/>
                <a:gridCol w="870858"/>
                <a:gridCol w="870858"/>
                <a:gridCol w="870858"/>
                <a:gridCol w="870858"/>
              </a:tblGrid>
              <a:tr h="337542">
                <a:tc>
                  <a:txBody>
                    <a:bodyPr/>
                    <a:lstStyle/>
                    <a:p>
                      <a:r>
                        <a:rPr lang="en-US" sz="900" dirty="0"/>
                        <a:t>Type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Device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Purpose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Scope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Entity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altLang="zh-CN" sz="900" dirty="0"/>
                        <a:t>Address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Delivery Method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</a:tr>
              <a:tr h="482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1" dirty="0">
                          <a:solidFill>
                            <a:srgbClr val="C00000"/>
                          </a:solidFill>
                        </a:rPr>
                        <a:t>Wide Area Network</a:t>
                      </a:r>
                      <a:endParaRPr lang="en-US" altLang="zh-CN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1" dirty="0">
                          <a:solidFill>
                            <a:srgbClr val="C00000"/>
                          </a:solidFill>
                        </a:rPr>
                        <a:t>Router</a:t>
                      </a:r>
                      <a:endParaRPr lang="en-US" altLang="zh-CN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Connected to Internet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altLang="zh-CN" sz="900" b="1" dirty="0">
                          <a:solidFill>
                            <a:srgbClr val="C00000"/>
                          </a:solidFill>
                        </a:rPr>
                        <a:t>Global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Host with an IP address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IP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Forward along network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</a:tr>
              <a:tr h="482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Local Area Network</a:t>
                      </a:r>
                      <a:endParaRPr lang="en-US" altLang="zh-CN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Switch</a:t>
                      </a:r>
                      <a:endParaRPr lang="en-US" altLang="zh-CN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Company/School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Building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Node with a net card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MAC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900" dirty="0"/>
                        <a:t>Forward along network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</a:tr>
              <a:tr h="482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Local Area Network</a:t>
                      </a:r>
                      <a:endParaRPr lang="en-US" altLang="zh-CN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Hub</a:t>
                      </a:r>
                      <a:endParaRPr lang="en-US" altLang="zh-CN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Family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Home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Node with a net card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MAC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Broadcast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Link layer switch
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58" y="3435845"/>
            <a:ext cx="8446369" cy="1332607"/>
          </a:xfrm>
        </p:spPr>
        <p:txBody>
          <a:bodyPr/>
          <a:lstStyle/>
          <a:p>
            <a:r>
              <a:rPr lang="en-US" altLang="zh-CN" dirty="0"/>
              <a:t>Forwarding table</a:t>
            </a:r>
            <a:endParaRPr lang="en-US" altLang="zh-CN" dirty="0"/>
          </a:p>
          <a:p>
            <a:pPr lvl="1"/>
            <a:r>
              <a:rPr lang="en-US" altLang="zh-CN" dirty="0"/>
              <a:t>Strictly matches the destination address one by one
Self-learning capability, no configuration required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915566"/>
            <a:ext cx="8297433" cy="201005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Comparison of devices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Comparison of the typical features of popular interconnection devices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1729232"/>
            <a:ext cx="8602275" cy="202910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Topology of usual networks
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193" y="3071128"/>
            <a:ext cx="6334776" cy="1627109"/>
          </a:xfrm>
        </p:spPr>
        <p:txBody>
          <a:bodyPr/>
          <a:lstStyle/>
          <a:p>
            <a:r>
              <a:rPr lang="en-US" altLang="zh-CN" sz="1475" dirty="0"/>
              <a:t>Topology</a:t>
            </a:r>
            <a:endParaRPr lang="en-US" altLang="zh-CN" sz="1475" dirty="0"/>
          </a:p>
          <a:p>
            <a:pPr lvl="1"/>
            <a:r>
              <a:rPr lang="en-US" altLang="zh-CN" sz="1475" dirty="0"/>
              <a:t>describes how elements of a set relate spatially to each other (wiki)</a:t>
            </a:r>
            <a:endParaRPr lang="en-US" altLang="zh-CN" sz="1475" dirty="0"/>
          </a:p>
          <a:p>
            <a:r>
              <a:rPr lang="en-US" altLang="zh-CN" sz="1475" dirty="0"/>
              <a:t>Star: The simplest structure (* -- linked by a switch with an internal bus)</a:t>
            </a:r>
            <a:endParaRPr lang="en-US" altLang="zh-CN" sz="1475" dirty="0"/>
          </a:p>
          <a:p>
            <a:r>
              <a:rPr lang="en-US" altLang="zh-CN" sz="1475" dirty="0"/>
              <a:t>Tree: Direct contact between two leaves will be slow. For general needs, such as surfing Web, direct contact is rarely required, but it is not for HPC.</a:t>
            </a:r>
            <a:endParaRPr lang="en-US" sz="1475" dirty="0"/>
          </a:p>
        </p:txBody>
      </p:sp>
      <p:grpSp>
        <p:nvGrpSpPr>
          <p:cNvPr id="9" name="Group 3"/>
          <p:cNvGrpSpPr/>
          <p:nvPr/>
        </p:nvGrpSpPr>
        <p:grpSpPr bwMode="auto">
          <a:xfrm>
            <a:off x="1951865" y="974602"/>
            <a:ext cx="1622090" cy="1243124"/>
            <a:chOff x="7523163" y="2606675"/>
            <a:chExt cx="5019675" cy="339090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3163" y="2606675"/>
              <a:ext cx="5019675" cy="33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Cube 10"/>
            <p:cNvSpPr/>
            <p:nvPr/>
          </p:nvSpPr>
          <p:spPr bwMode="auto">
            <a:xfrm>
              <a:off x="9266238" y="3873500"/>
              <a:ext cx="1800225" cy="1003300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6789" tIns="26789" rIns="26789" bIns="26789" anchor="ctr"/>
            <a:lstStyle>
              <a:lvl1pPr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5pPr>
              <a:lvl6pPr marL="25146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6pPr>
              <a:lvl7pPr marL="29718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7pPr>
              <a:lvl8pPr marL="34290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8pPr>
              <a:lvl9pPr marL="38862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r>
                <a:rPr lang="en-US" altLang="en-US" sz="1055" dirty="0"/>
                <a:t>Switch*</a:t>
              </a:r>
              <a:endParaRPr lang="en-US" altLang="en-US" sz="74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13757" y="1075170"/>
            <a:ext cx="2490990" cy="1156093"/>
            <a:chOff x="1893888" y="2303463"/>
            <a:chExt cx="8691562" cy="4033837"/>
          </a:xfrm>
        </p:grpSpPr>
        <p:grpSp>
          <p:nvGrpSpPr>
            <p:cNvPr id="13" name="Group 3"/>
            <p:cNvGrpSpPr/>
            <p:nvPr/>
          </p:nvGrpSpPr>
          <p:grpSpPr bwMode="auto">
            <a:xfrm>
              <a:off x="1893888" y="4017963"/>
              <a:ext cx="3362325" cy="2271712"/>
              <a:chOff x="7523163" y="2606675"/>
              <a:chExt cx="5019675" cy="3390900"/>
            </a:xfrm>
          </p:grpSpPr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3163" y="2606675"/>
                <a:ext cx="5019675" cy="3390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Cube 20"/>
              <p:cNvSpPr/>
              <p:nvPr/>
            </p:nvSpPr>
            <p:spPr bwMode="auto">
              <a:xfrm>
                <a:off x="9267488" y="3874411"/>
                <a:ext cx="1798835" cy="1002342"/>
              </a:xfrm>
              <a:prstGeom prst="cub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26789" tIns="26789" rIns="26789" bIns="26789" anchor="ctr"/>
              <a:lstStyle>
                <a:lvl1pPr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1pPr>
                <a:lvl2pPr marL="742950" indent="-285750"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2pPr>
                <a:lvl3pPr marL="1143000" indent="-228600"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3pPr>
                <a:lvl4pPr marL="1600200" indent="-228600"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4pPr>
                <a:lvl5pPr marL="2057400" indent="-228600"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5pPr>
                <a:lvl6pPr marL="2514600" indent="-228600" defTabSz="17335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6pPr>
                <a:lvl7pPr marL="2971800" indent="-228600" defTabSz="17335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7pPr>
                <a:lvl8pPr marL="3429000" indent="-228600" defTabSz="17335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8pPr>
                <a:lvl9pPr marL="3886200" indent="-228600" defTabSz="17335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9pPr>
              </a:lstStyle>
              <a:p>
                <a:pPr algn="ctr" eaLnBrk="1">
                  <a:lnSpc>
                    <a:spcPct val="90000"/>
                  </a:lnSpc>
                </a:pPr>
                <a:r>
                  <a:rPr lang="en-US" altLang="en-US" sz="635" dirty="0"/>
                  <a:t>Switch</a:t>
                </a:r>
                <a:endParaRPr lang="en-US" altLang="en-US" sz="525" dirty="0"/>
              </a:p>
            </p:txBody>
          </p:sp>
        </p:grpSp>
        <p:grpSp>
          <p:nvGrpSpPr>
            <p:cNvPr id="14" name="Group 12"/>
            <p:cNvGrpSpPr/>
            <p:nvPr/>
          </p:nvGrpSpPr>
          <p:grpSpPr bwMode="auto">
            <a:xfrm>
              <a:off x="7223125" y="4065588"/>
              <a:ext cx="3362325" cy="2271712"/>
              <a:chOff x="7222480" y="4066298"/>
              <a:chExt cx="3362606" cy="2271514"/>
            </a:xfrm>
          </p:grpSpPr>
          <p:pic>
            <p:nvPicPr>
              <p:cNvPr id="18" name="Picture 7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22480" y="4066298"/>
                <a:ext cx="3362606" cy="22715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Cube 18"/>
              <p:cNvSpPr/>
              <p:nvPr/>
            </p:nvSpPr>
            <p:spPr bwMode="auto">
              <a:xfrm>
                <a:off x="8159183" y="4877439"/>
                <a:ext cx="1205014" cy="671454"/>
              </a:xfrm>
              <a:prstGeom prst="cub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26789" tIns="26789" rIns="26789" bIns="26789" anchor="ctr"/>
              <a:lstStyle>
                <a:lvl1pPr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1pPr>
                <a:lvl2pPr marL="742950" indent="-285750"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2pPr>
                <a:lvl3pPr marL="1143000" indent="-228600"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3pPr>
                <a:lvl4pPr marL="1600200" indent="-228600"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4pPr>
                <a:lvl5pPr marL="2057400" indent="-228600"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5pPr>
                <a:lvl6pPr marL="2514600" indent="-228600" defTabSz="17335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6pPr>
                <a:lvl7pPr marL="2971800" indent="-228600" defTabSz="17335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7pPr>
                <a:lvl8pPr marL="3429000" indent="-228600" defTabSz="17335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8pPr>
                <a:lvl9pPr marL="3886200" indent="-228600" defTabSz="17335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rgbClr val="000000"/>
                    </a:solidFill>
                    <a:latin typeface="Canela Text Regular" charset="0"/>
                    <a:ea typeface="Canela Text Regular" charset="0"/>
                    <a:cs typeface="Canela Text Regular" charset="0"/>
                    <a:sym typeface="Canela Text Regular" charset="0"/>
                  </a:defRPr>
                </a:lvl9pPr>
              </a:lstStyle>
              <a:p>
                <a:pPr algn="ctr" eaLnBrk="1">
                  <a:lnSpc>
                    <a:spcPct val="90000"/>
                  </a:lnSpc>
                </a:pPr>
                <a:r>
                  <a:rPr lang="en-US" altLang="en-US" sz="635"/>
                  <a:t>Switch</a:t>
                </a:r>
                <a:endParaRPr lang="en-US" altLang="en-US" sz="525"/>
              </a:p>
            </p:txBody>
          </p:sp>
        </p:grpSp>
        <p:sp>
          <p:nvSpPr>
            <p:cNvPr id="15" name="Cube 14"/>
            <p:cNvSpPr/>
            <p:nvPr/>
          </p:nvSpPr>
          <p:spPr bwMode="auto">
            <a:xfrm>
              <a:off x="5899150" y="2303463"/>
              <a:ext cx="1204913" cy="671512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6789" tIns="26789" rIns="26789" bIns="26789" anchor="ctr"/>
            <a:lstStyle>
              <a:lvl1pPr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1pPr>
              <a:lvl2pPr marL="742950" indent="-285750"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2pPr>
              <a:lvl3pPr marL="1143000" indent="-228600"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3pPr>
              <a:lvl4pPr marL="1600200" indent="-228600"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4pPr>
              <a:lvl5pPr marL="2057400" indent="-228600"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5pPr>
              <a:lvl6pPr marL="25146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6pPr>
              <a:lvl7pPr marL="29718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7pPr>
              <a:lvl8pPr marL="34290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8pPr>
              <a:lvl9pPr marL="38862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r>
                <a:rPr lang="en-US" altLang="en-US" sz="635" dirty="0"/>
                <a:t>Switch</a:t>
              </a:r>
              <a:endParaRPr lang="en-US" altLang="en-US" sz="525" dirty="0"/>
            </a:p>
          </p:txBody>
        </p:sp>
        <p:cxnSp>
          <p:nvCxnSpPr>
            <p:cNvPr id="16" name="Straight Connector 11"/>
            <p:cNvCxnSpPr>
              <a:cxnSpLocks noChangeShapeType="1"/>
              <a:endCxn id="15" idx="3"/>
            </p:cNvCxnSpPr>
            <p:nvPr/>
          </p:nvCxnSpPr>
          <p:spPr bwMode="auto">
            <a:xfrm flipV="1">
              <a:off x="3981450" y="2974975"/>
              <a:ext cx="2436813" cy="1890713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miter lim="4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4"/>
            <p:cNvCxnSpPr>
              <a:cxnSpLocks noChangeShapeType="1"/>
              <a:stCxn id="15" idx="3"/>
            </p:cNvCxnSpPr>
            <p:nvPr/>
          </p:nvCxnSpPr>
          <p:spPr bwMode="auto">
            <a:xfrm>
              <a:off x="6418263" y="2974975"/>
              <a:ext cx="2100262" cy="1901825"/>
            </a:xfrm>
            <a:prstGeom prst="line">
              <a:avLst/>
            </a:prstGeom>
            <a:noFill/>
            <a:ln w="25400" algn="ctr">
              <a:solidFill>
                <a:srgbClr val="000000"/>
              </a:solidFill>
              <a:miter lim="4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1" name="Connector: Curved 30"/>
          <p:cNvCxnSpPr>
            <a:endCxn id="18" idx="2"/>
          </p:cNvCxnSpPr>
          <p:nvPr/>
        </p:nvCxnSpPr>
        <p:spPr bwMode="auto">
          <a:xfrm>
            <a:off x="5395575" y="2231263"/>
            <a:ext cx="1527352" cy="6697"/>
          </a:xfrm>
          <a:prstGeom prst="curvedConnector4">
            <a:avLst>
              <a:gd name="adj1" fmla="val 24"/>
              <a:gd name="adj2" fmla="val 8400000"/>
            </a:avLst>
          </a:prstGeom>
          <a:solidFill>
            <a:srgbClr val="000000"/>
          </a:solidFill>
          <a:ln w="25400" cap="flat" cmpd="sng" algn="ctr">
            <a:solidFill>
              <a:srgbClr val="FF0000"/>
            </a:solidFill>
            <a:prstDash val="dash"/>
            <a:miter lim="400000"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possible network structures
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4193" y="3521074"/>
            <a:ext cx="6334776" cy="1247379"/>
          </a:xfrm>
        </p:spPr>
        <p:txBody>
          <a:bodyPr/>
          <a:lstStyle/>
          <a:p>
            <a:r>
              <a:rPr lang="en-US" altLang="zh-CN" sz="1055" dirty="0"/>
              <a:t>Balance between cost and performance:</a:t>
            </a:r>
            <a:endParaRPr lang="en-US" altLang="zh-CN" sz="1055" dirty="0"/>
          </a:p>
          <a:p>
            <a:pPr lvl="1"/>
            <a:r>
              <a:rPr lang="en-US" altLang="zh-CN" sz="1055" dirty="0"/>
              <a:t>More connections always make communication faster</a:t>
            </a:r>
            <a:endParaRPr lang="en-US" altLang="zh-CN" sz="1055" dirty="0"/>
          </a:p>
          <a:p>
            <a:pPr lvl="1"/>
            <a:r>
              <a:rPr lang="en-US" altLang="zh-CN" sz="1055" dirty="0"/>
              <a:t>The higher the number of connections, the higher the cost</a:t>
            </a:r>
            <a:endParaRPr lang="en-US" altLang="zh-CN" sz="1055" dirty="0"/>
          </a:p>
          <a:p>
            <a:r>
              <a:rPr lang="en-US" altLang="zh-CN" sz="1055" dirty="0"/>
              <a:t>Obviously, some structures look more “reasonable” and “connected” than others</a:t>
            </a:r>
            <a:endParaRPr lang="en-US" altLang="zh-CN" sz="1055" dirty="0"/>
          </a:p>
          <a:p>
            <a:pPr lvl="1"/>
            <a:r>
              <a:rPr lang="en-US" altLang="zh-CN" sz="1055" dirty="0"/>
              <a:t>How to quantify this concept?</a:t>
            </a:r>
            <a:endParaRPr lang="en-US" sz="105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582" y="1087347"/>
            <a:ext cx="4064457" cy="449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865" y="2019964"/>
            <a:ext cx="3879355" cy="11528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03892" y="1570313"/>
            <a:ext cx="612775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5" dirty="0"/>
              <a:t>Linear</a:t>
            </a:r>
            <a:endParaRPr lang="en-US" sz="1055" dirty="0"/>
          </a:p>
        </p:txBody>
      </p:sp>
      <p:sp>
        <p:nvSpPr>
          <p:cNvPr id="9" name="TextBox 8"/>
          <p:cNvSpPr txBox="1"/>
          <p:nvPr/>
        </p:nvSpPr>
        <p:spPr>
          <a:xfrm>
            <a:off x="4267118" y="1570313"/>
            <a:ext cx="506730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5" dirty="0"/>
              <a:t>Loop</a:t>
            </a:r>
            <a:endParaRPr lang="en-US" sz="1055" dirty="0"/>
          </a:p>
        </p:txBody>
      </p:sp>
      <p:sp>
        <p:nvSpPr>
          <p:cNvPr id="10" name="TextBox 9"/>
          <p:cNvSpPr txBox="1"/>
          <p:nvPr/>
        </p:nvSpPr>
        <p:spPr>
          <a:xfrm>
            <a:off x="3842385" y="3128645"/>
            <a:ext cx="581025" cy="5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5" dirty="0"/>
              <a:t>2-D mesh</a:t>
            </a:r>
            <a:endParaRPr lang="en-US" altLang="zh-CN" sz="1055" dirty="0"/>
          </a:p>
          <a:p>
            <a:endParaRPr lang="en-US" sz="1055" dirty="0"/>
          </a:p>
        </p:txBody>
      </p:sp>
      <p:sp>
        <p:nvSpPr>
          <p:cNvPr id="11" name="TextBox 10"/>
          <p:cNvSpPr txBox="1"/>
          <p:nvPr/>
        </p:nvSpPr>
        <p:spPr>
          <a:xfrm>
            <a:off x="4867917" y="3128445"/>
            <a:ext cx="1025270" cy="5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5" dirty="0"/>
              <a:t>2-D wraparound mesh</a:t>
            </a:r>
            <a:endParaRPr lang="en-US" sz="1055" dirty="0"/>
          </a:p>
        </p:txBody>
      </p:sp>
      <p:sp>
        <p:nvSpPr>
          <p:cNvPr id="12" name="TextBox 11"/>
          <p:cNvSpPr txBox="1"/>
          <p:nvPr/>
        </p:nvSpPr>
        <p:spPr>
          <a:xfrm>
            <a:off x="6394703" y="3128445"/>
            <a:ext cx="561728" cy="41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5" dirty="0"/>
              <a:t>3-D mesh</a:t>
            </a:r>
            <a:endParaRPr lang="en-US" sz="1055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52747"/>
          <a:stretch>
            <a:fillRect/>
          </a:stretch>
        </p:blipFill>
        <p:spPr>
          <a:xfrm>
            <a:off x="1765679" y="1989600"/>
            <a:ext cx="1403955" cy="11831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57098" y="3113764"/>
            <a:ext cx="1020037" cy="41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5" dirty="0"/>
              <a:t>Fully Connected</a:t>
            </a:r>
            <a:endParaRPr lang="en-US" sz="1055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892284"/>
            <a:ext cx="2146107" cy="839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401745" y="1770492"/>
            <a:ext cx="756920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5" dirty="0"/>
              <a:t>Fat Tree</a:t>
            </a:r>
            <a:endParaRPr lang="en-US" sz="105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1.wm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71550" y="719138"/>
            <a:ext cx="7199313" cy="40497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.mp4.wm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71550" y="719138"/>
            <a:ext cx="7199313" cy="40497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.wm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71550" y="719138"/>
            <a:ext cx="7199313" cy="4049712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500" dirty="0"/>
              <a:t>Three networking methods to know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59" y="2799588"/>
            <a:ext cx="4780679" cy="1968865"/>
          </a:xfrm>
        </p:spPr>
        <p:txBody>
          <a:bodyPr/>
          <a:lstStyle/>
          <a:p>
            <a:r>
              <a:rPr lang="en-US" altLang="zh-CN" sz="1600" dirty="0"/>
              <a:t>Analogy between LAN by switch and Mailbox</a:t>
            </a:r>
            <a:endParaRPr lang="en-US" altLang="zh-CN" sz="1600" dirty="0"/>
          </a:p>
          <a:p>
            <a:pPr lvl="1"/>
            <a:r>
              <a:rPr lang="en-US" sz="1600" dirty="0"/>
              <a:t>The receiving and sending parties only need to have their names (assuming there are no duplicate names)</a:t>
            </a:r>
            <a:endParaRPr lang="en-US" sz="1600" dirty="0"/>
          </a:p>
          <a:p>
            <a:pPr lvl="1"/>
            <a:r>
              <a:rPr lang="en-US" sz="1600" dirty="0"/>
              <a:t>Address format: only one level</a:t>
            </a:r>
            <a:endParaRPr lang="en-US" sz="1600" dirty="0"/>
          </a:p>
          <a:p>
            <a:pPr lvl="1"/>
            <a:r>
              <a:rPr lang="en-US" sz="1600" dirty="0"/>
              <a:t>Forwarding, usually up to two levels</a:t>
            </a:r>
            <a:endParaRPr lang="en-US" sz="1600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77226" y="864747"/>
          <a:ext cx="6096006" cy="17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8"/>
                <a:gridCol w="870858"/>
                <a:gridCol w="870858"/>
                <a:gridCol w="870858"/>
                <a:gridCol w="870858"/>
                <a:gridCol w="870858"/>
                <a:gridCol w="870858"/>
              </a:tblGrid>
              <a:tr h="337542">
                <a:tc>
                  <a:txBody>
                    <a:bodyPr/>
                    <a:lstStyle/>
                    <a:p>
                      <a:r>
                        <a:rPr lang="en-US" sz="900" dirty="0"/>
                        <a:t>Type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Device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Purpose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Scope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Entity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altLang="zh-CN" sz="900" dirty="0"/>
                        <a:t>Address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Delivery Method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</a:tr>
              <a:tr h="482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</a:rPr>
                        <a:t>Wide Area Network</a:t>
                      </a:r>
                      <a:endParaRPr lang="en-US" altLang="zh-CN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</a:rPr>
                        <a:t>Router</a:t>
                      </a:r>
                      <a:endParaRPr lang="en-US" altLang="zh-CN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Connected to Internet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altLang="zh-CN" sz="900" b="0" dirty="0">
                          <a:solidFill>
                            <a:schemeClr val="tx1"/>
                          </a:solidFill>
                        </a:rPr>
                        <a:t>Global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Host with an IP address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Forward along network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</a:tr>
              <a:tr h="482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1" dirty="0">
                          <a:solidFill>
                            <a:srgbClr val="C00000"/>
                          </a:solidFill>
                        </a:rPr>
                        <a:t>Local Area Network</a:t>
                      </a:r>
                      <a:endParaRPr lang="en-US" altLang="zh-CN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1" dirty="0">
                          <a:solidFill>
                            <a:srgbClr val="C00000"/>
                          </a:solidFill>
                        </a:rPr>
                        <a:t>Switch</a:t>
                      </a:r>
                      <a:endParaRPr lang="en-US" altLang="zh-CN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Company/School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Building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Node with a net card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MAC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Forward along network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</a:tr>
              <a:tr h="482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Local Area Network</a:t>
                      </a:r>
                      <a:endParaRPr lang="en-US" altLang="zh-CN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/>
                        <a:t>Hub</a:t>
                      </a:r>
                      <a:endParaRPr lang="en-US" altLang="zh-CN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Family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Home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Node with a net card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MAC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Broadcast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</a:tr>
            </a:tbl>
          </a:graphicData>
        </a:graphic>
      </p:graphicFrame>
      <p:pic>
        <p:nvPicPr>
          <p:cNvPr id="5" name="Picture 2" descr="furniture, mailbox, letterbox, drawer, private mailbox, cabinet, sideboard,  postal office | Piqsel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937" y="2951480"/>
            <a:ext cx="3909905" cy="195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500" dirty="0"/>
              <a:t>Three networking methods to know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258" y="2799588"/>
            <a:ext cx="4122481" cy="1968865"/>
          </a:xfrm>
        </p:spPr>
        <p:txBody>
          <a:bodyPr/>
          <a:lstStyle/>
          <a:p>
            <a:r>
              <a:rPr lang="en-US" altLang="zh-CN" sz="2000" dirty="0"/>
              <a:t>Analogy between LAN by hub and </a:t>
            </a:r>
            <a:r>
              <a:rPr lang="en-US" sz="2000" dirty="0"/>
              <a:t>loudspeaker</a:t>
            </a:r>
            <a:endParaRPr lang="en-US" altLang="zh-CN" sz="2000" dirty="0"/>
          </a:p>
          <a:p>
            <a:pPr lvl="1"/>
            <a:r>
              <a:rPr lang="en-US" altLang="zh-CN" dirty="0"/>
              <a:t>Broadcast by name without any forwarding</a:t>
            </a:r>
            <a:endParaRPr 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977226" y="864747"/>
          <a:ext cx="6096006" cy="17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8"/>
                <a:gridCol w="870858"/>
                <a:gridCol w="870858"/>
                <a:gridCol w="870858"/>
                <a:gridCol w="870858"/>
                <a:gridCol w="870858"/>
                <a:gridCol w="870858"/>
              </a:tblGrid>
              <a:tr h="337542">
                <a:tc>
                  <a:txBody>
                    <a:bodyPr/>
                    <a:lstStyle/>
                    <a:p>
                      <a:r>
                        <a:rPr lang="en-US" sz="900" dirty="0"/>
                        <a:t>Type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Device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Purpose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Scope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Entity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altLang="zh-CN" sz="900" dirty="0"/>
                        <a:t>Address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Delivery Method</a:t>
                      </a:r>
                      <a:endParaRPr lang="en-US" sz="900" dirty="0"/>
                    </a:p>
                  </a:txBody>
                  <a:tcPr marL="64294" marR="64294" marT="24110" marB="24110"/>
                </a:tc>
              </a:tr>
              <a:tr h="482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</a:rPr>
                        <a:t>Wide Area Network</a:t>
                      </a:r>
                      <a:endParaRPr lang="en-US" altLang="zh-CN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</a:rPr>
                        <a:t>Router</a:t>
                      </a:r>
                      <a:endParaRPr lang="en-US" altLang="zh-CN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Connected to Internet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altLang="zh-CN" sz="900" b="0" dirty="0">
                          <a:solidFill>
                            <a:schemeClr val="tx1"/>
                          </a:solidFill>
                        </a:rPr>
                        <a:t>Global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Host with an IP address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Forward along network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</a:tr>
              <a:tr h="482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</a:rPr>
                        <a:t>Local Area Network</a:t>
                      </a:r>
                      <a:endParaRPr lang="en-US" altLang="zh-CN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dirty="0">
                          <a:solidFill>
                            <a:schemeClr val="tx1"/>
                          </a:solidFill>
                        </a:rPr>
                        <a:t>Switch</a:t>
                      </a:r>
                      <a:endParaRPr lang="en-US" altLang="zh-CN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Company/School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Building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Node with a net card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MAC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Forward along network</a:t>
                      </a: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64294" marR="64294" marT="24110" marB="24110"/>
                </a:tc>
              </a:tr>
              <a:tr h="482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1" dirty="0">
                          <a:solidFill>
                            <a:srgbClr val="C00000"/>
                          </a:solidFill>
                        </a:rPr>
                        <a:t>Local Area Network</a:t>
                      </a:r>
                      <a:endParaRPr lang="en-US" altLang="zh-CN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1" dirty="0">
                          <a:solidFill>
                            <a:srgbClr val="C00000"/>
                          </a:solidFill>
                        </a:rPr>
                        <a:t>Hub</a:t>
                      </a:r>
                      <a:endParaRPr lang="en-US" altLang="zh-CN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Family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Home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Node with a net card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MAC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rgbClr val="C00000"/>
                          </a:solidFill>
                        </a:rPr>
                        <a:t>Broadcast</a:t>
                      </a:r>
                      <a:endParaRPr lang="en-US" sz="900" b="1" dirty="0">
                        <a:solidFill>
                          <a:srgbClr val="C00000"/>
                        </a:solidFill>
                      </a:endParaRPr>
                    </a:p>
                  </a:txBody>
                  <a:tcPr marL="64294" marR="64294" marT="24110" marB="24110"/>
                </a:tc>
              </a:tr>
            </a:tbl>
          </a:graphicData>
        </a:graphic>
      </p:graphicFrame>
      <p:pic>
        <p:nvPicPr>
          <p:cNvPr id="180226" name="Picture 2" descr="张艺谋十部电影经典台词赏名副其实的电影金句！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0" b="7503"/>
          <a:stretch>
            <a:fillRect/>
          </a:stretch>
        </p:blipFill>
        <p:spPr bwMode="auto">
          <a:xfrm>
            <a:off x="4639174" y="3103372"/>
            <a:ext cx="4198444" cy="166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altLang="en-US" dirty="0">
                <a:ea typeface="宋体" panose="02010600030101010101" pitchFamily="2" charset="-122"/>
              </a:rPr>
              <a:t>Section</a:t>
            </a:r>
            <a:endParaRPr lang="en-US" altLang="en-US" dirty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348258" y="824601"/>
            <a:ext cx="8446369" cy="1095003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500"/>
              </a:spcAft>
            </a:pPr>
            <a:r>
              <a:rPr lang="en-US" altLang="zh-CN" sz="1800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Network layer</a:t>
            </a:r>
            <a:endParaRPr lang="en-US" altLang="zh-CN" sz="18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181311"/>
</p:sld>
</file>

<file path=ppt/tags/tag1.xml><?xml version="1.0" encoding="utf-8"?>
<p:tagLst xmlns:p="http://schemas.openxmlformats.org/presentationml/2006/main">
  <p:tag name="commondata" val="eyJoZGlkIjoiNjJjNTFkOTdkODM4ZDJhZTE0NWNhZWEyMDljZmVjZjEifQ=="/>
</p:tagLst>
</file>

<file path=ppt/theme/theme1.xml><?xml version="1.0" encoding="utf-8"?>
<a:theme xmlns:a="http://schemas.openxmlformats.org/drawingml/2006/main" name="23_ClassicWhite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FFFFFF"/>
      </a:accent3>
      <a:accent4>
        <a:srgbClr val="000000"/>
      </a:accent4>
      <a:accent5>
        <a:srgbClr val="AFBCE5"/>
      </a:accent5>
      <a:accent6>
        <a:srgbClr val="2DB2A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50800" tIns="50800" rIns="50800" bIns="50800" numCol="1" rtlCol="0" anchor="ctr" anchorCtr="0" compatLnSpc="1">
        <a:noAutofit/>
      </a:bodyPr>
      <a:lstStyle>
        <a:defPPr marL="0" marR="0" indent="0" algn="ctr" defTabSz="1733550" rtl="0" eaLnBrk="1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600" b="0" i="0" u="none" strike="noStrike" cap="none" normalizeH="0" baseline="0" dirty="0" smtClean="0">
            <a:ln>
              <a:noFill/>
            </a:ln>
            <a:solidFill>
              <a:srgbClr val="000000"/>
            </a:solidFill>
            <a:effectLst/>
            <a:latin typeface="Canela Text Regular" charset="0"/>
            <a:ea typeface="Canela Text Regular" charset="0"/>
            <a:cs typeface="Canela Text Regular" charset="0"/>
            <a:sym typeface="Canela Text Regular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</a:spPr>
      <a:bodyPr vert="horz" wrap="square" lIns="50800" tIns="50800" rIns="50800" bIns="50800" numCol="1" anchor="ctr" anchorCtr="0" compatLnSpc="1">
        <a:spAutoFit/>
      </a:bodyPr>
      <a:lstStyle>
        <a:defPPr marL="0" marR="0" indent="0" algn="ctr" defTabSz="1733550" rtl="0" eaLnBrk="1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nela Text Regular" charset="0"/>
            <a:ea typeface="Canela Text Regular" charset="0"/>
            <a:cs typeface="Canela Text Regular" charset="0"/>
            <a:sym typeface="Canela Text Regular" charset="0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FFFFFF"/>
      </a:accent3>
      <a:accent4>
        <a:srgbClr val="000000"/>
      </a:accent4>
      <a:accent5>
        <a:srgbClr val="AFBCE5"/>
      </a:accent5>
      <a:accent6>
        <a:srgbClr val="2DB2A7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5944</Words>
  <Application>WPS 演示</Application>
  <PresentationFormat>On-screen Show (16:9)</PresentationFormat>
  <Paragraphs>478</Paragraphs>
  <Slides>33</Slides>
  <Notes>5</Notes>
  <HiddenSlides>0</HiddenSlides>
  <MMClips>3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1" baseType="lpstr">
      <vt:lpstr>Arial</vt:lpstr>
      <vt:lpstr>宋体</vt:lpstr>
      <vt:lpstr>Wingdings</vt:lpstr>
      <vt:lpstr>Canela Text Regular</vt:lpstr>
      <vt:lpstr>Segoe Print</vt:lpstr>
      <vt:lpstr>Helvetica</vt:lpstr>
      <vt:lpstr>Graphik</vt:lpstr>
      <vt:lpstr>Helvetica Neue</vt:lpstr>
      <vt:lpstr>等线</vt:lpstr>
      <vt:lpstr>Linux Libertine</vt:lpstr>
      <vt:lpstr>微软雅黑</vt:lpstr>
      <vt:lpstr>Arial Unicode MS</vt:lpstr>
      <vt:lpstr>MS PGothic</vt:lpstr>
      <vt:lpstr>Calibri</vt:lpstr>
      <vt:lpstr>Calibri</vt:lpstr>
      <vt:lpstr>Comic Sans MS</vt:lpstr>
      <vt:lpstr>Gill Sans MT</vt:lpstr>
      <vt:lpstr>23_ClassicWhite</vt:lpstr>
      <vt:lpstr>DTS205TC High Performance Computing</vt:lpstr>
      <vt:lpstr>Objectives of today's lesson</vt:lpstr>
      <vt:lpstr>Three networking methods to know</vt:lpstr>
      <vt:lpstr>PowerPoint 演示文稿</vt:lpstr>
      <vt:lpstr>PowerPoint 演示文稿</vt:lpstr>
      <vt:lpstr>PowerPoint 演示文稿</vt:lpstr>
      <vt:lpstr>Three networking methods to know</vt:lpstr>
      <vt:lpstr>Three networking methods to know</vt:lpstr>
      <vt:lpstr>Section</vt:lpstr>
      <vt:lpstr>How to design an Internet?</vt:lpstr>
      <vt:lpstr>Design goals</vt:lpstr>
      <vt:lpstr>Design goals</vt:lpstr>
      <vt:lpstr>Design goals</vt:lpstr>
      <vt:lpstr>Design goals</vt:lpstr>
      <vt:lpstr>Network layer: forwarding and routing </vt:lpstr>
      <vt:lpstr>IP Datagram format</vt:lpstr>
      <vt:lpstr>Q:</vt:lpstr>
      <vt:lpstr>Forwarding table</vt:lpstr>
      <vt:lpstr>Hierarchical addressing: route aggregation</vt:lpstr>
      <vt:lpstr>Implementation of router
</vt:lpstr>
      <vt:lpstr> Routers in reality
</vt:lpstr>
      <vt:lpstr> Routers in reality
</vt:lpstr>
      <vt:lpstr>Switching fabrics</vt:lpstr>
      <vt:lpstr>Generation of forwarding table</vt:lpstr>
      <vt:lpstr>Section</vt:lpstr>
      <vt:lpstr>The functionality of the Link layer
</vt:lpstr>
      <vt:lpstr>Ethernet datagram
</vt:lpstr>
      <vt:lpstr>Multiple access links</vt:lpstr>
      <vt:lpstr>CSMA/CD</vt:lpstr>
      <vt:lpstr>Link layer switch
</vt:lpstr>
      <vt:lpstr>Comparison of devices</vt:lpstr>
      <vt:lpstr>Topology of usual networks
</vt:lpstr>
      <vt:lpstr>Other possible network structures
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DTS205TC High Performance Computing</dc:title>
  <dc:creator>andyz</dc:creator>
  <cp:lastModifiedBy>ZD</cp:lastModifiedBy>
  <cp:revision>1925</cp:revision>
  <dcterms:created xsi:type="dcterms:W3CDTF">2024-02-14T11:36:00Z</dcterms:created>
  <dcterms:modified xsi:type="dcterms:W3CDTF">2025-12-19T13:38:46Z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DC21CCBF9FD84B87BB3D2F1382BA5505_12</vt:lpwstr>
  </property>
  <property fmtid="{D5CDD505-2E9C-101B-9397-08002B2CF9AE}" pid="3" name="KSOProductBuildVer">
    <vt:lpwstr>2052-12.1.0.24034</vt:lpwstr>
  </property>
</Properties>
</file>